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56" r:id="rId2"/>
    <p:sldId id="257" r:id="rId3"/>
    <p:sldId id="258" r:id="rId4"/>
    <p:sldId id="278" r:id="rId5"/>
    <p:sldId id="279" r:id="rId6"/>
    <p:sldId id="259" r:id="rId7"/>
    <p:sldId id="260" r:id="rId8"/>
    <p:sldId id="261" r:id="rId9"/>
    <p:sldId id="280" r:id="rId10"/>
    <p:sldId id="281" r:id="rId11"/>
    <p:sldId id="282" r:id="rId12"/>
    <p:sldId id="284" r:id="rId13"/>
    <p:sldId id="283" r:id="rId14"/>
    <p:sldId id="266" r:id="rId15"/>
    <p:sldId id="262" r:id="rId16"/>
    <p:sldId id="263" r:id="rId17"/>
    <p:sldId id="285" r:id="rId18"/>
    <p:sldId id="264" r:id="rId19"/>
    <p:sldId id="267" r:id="rId20"/>
    <p:sldId id="269" r:id="rId21"/>
    <p:sldId id="268" r:id="rId22"/>
    <p:sldId id="271" r:id="rId23"/>
    <p:sldId id="274" r:id="rId24"/>
    <p:sldId id="277" r:id="rId25"/>
    <p:sldId id="286" r:id="rId26"/>
    <p:sldId id="288" r:id="rId27"/>
    <p:sldId id="272" r:id="rId28"/>
    <p:sldId id="287" r:id="rId29"/>
    <p:sldId id="273"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7" d="100"/>
          <a:sy n="77" d="100"/>
        </p:scale>
        <p:origin x="1618"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ata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svg"/><Relationship Id="rId1" Type="http://schemas.openxmlformats.org/officeDocument/2006/relationships/image" Target="../media/image46.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7A33E3-DE0A-4D51-BB61-468257508FC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420ECC4-FE9A-4379-8F08-0F18A9F4B104}">
      <dgm:prSet/>
      <dgm:spPr/>
      <dgm:t>
        <a:bodyPr/>
        <a:lstStyle/>
        <a:p>
          <a:r>
            <a:rPr lang="en-US" dirty="0"/>
            <a:t>Business Understanding </a:t>
          </a:r>
        </a:p>
      </dgm:t>
    </dgm:pt>
    <dgm:pt modelId="{A51A798B-D9FB-4CD4-8A57-690CF0F247B2}" type="parTrans" cxnId="{1D4233C4-00FF-40F8-91E2-85A7722F0A5D}">
      <dgm:prSet/>
      <dgm:spPr/>
      <dgm:t>
        <a:bodyPr/>
        <a:lstStyle/>
        <a:p>
          <a:endParaRPr lang="en-US"/>
        </a:p>
      </dgm:t>
    </dgm:pt>
    <dgm:pt modelId="{1A3D5DEB-F5E5-42ED-93ED-3686E6118798}" type="sibTrans" cxnId="{1D4233C4-00FF-40F8-91E2-85A7722F0A5D}">
      <dgm:prSet/>
      <dgm:spPr/>
      <dgm:t>
        <a:bodyPr/>
        <a:lstStyle/>
        <a:p>
          <a:endParaRPr lang="en-US"/>
        </a:p>
      </dgm:t>
    </dgm:pt>
    <dgm:pt modelId="{AD8023DA-4A23-4EC1-BE44-0BE01428334F}">
      <dgm:prSet/>
      <dgm:spPr/>
      <dgm:t>
        <a:bodyPr/>
        <a:lstStyle/>
        <a:p>
          <a:r>
            <a:rPr lang="en-US" dirty="0"/>
            <a:t>Data Understanding </a:t>
          </a:r>
        </a:p>
      </dgm:t>
    </dgm:pt>
    <dgm:pt modelId="{645437A4-1D2C-4742-A885-6095D6643F34}" type="parTrans" cxnId="{D287E3D4-5442-4895-A167-57932F99C009}">
      <dgm:prSet/>
      <dgm:spPr/>
      <dgm:t>
        <a:bodyPr/>
        <a:lstStyle/>
        <a:p>
          <a:endParaRPr lang="en-US"/>
        </a:p>
      </dgm:t>
    </dgm:pt>
    <dgm:pt modelId="{B48D054B-478E-4548-9A22-4FE1B30207C4}" type="sibTrans" cxnId="{D287E3D4-5442-4895-A167-57932F99C009}">
      <dgm:prSet/>
      <dgm:spPr/>
      <dgm:t>
        <a:bodyPr/>
        <a:lstStyle/>
        <a:p>
          <a:endParaRPr lang="en-US"/>
        </a:p>
      </dgm:t>
    </dgm:pt>
    <dgm:pt modelId="{D9D23B14-D3D9-4E20-9F4F-B27768773BA8}">
      <dgm:prSet/>
      <dgm:spPr/>
      <dgm:t>
        <a:bodyPr/>
        <a:lstStyle/>
        <a:p>
          <a:r>
            <a:rPr lang="en-US" dirty="0"/>
            <a:t>Data Understanding &amp; Preparation</a:t>
          </a:r>
        </a:p>
      </dgm:t>
    </dgm:pt>
    <dgm:pt modelId="{1D192867-8332-4C21-9A01-25265F4504D6}" type="parTrans" cxnId="{08836C32-C88F-4025-A52E-66870995EF30}">
      <dgm:prSet/>
      <dgm:spPr/>
      <dgm:t>
        <a:bodyPr/>
        <a:lstStyle/>
        <a:p>
          <a:endParaRPr lang="en-US"/>
        </a:p>
      </dgm:t>
    </dgm:pt>
    <dgm:pt modelId="{5C3CDE45-9482-405A-A476-86D63BC34992}" type="sibTrans" cxnId="{08836C32-C88F-4025-A52E-66870995EF30}">
      <dgm:prSet/>
      <dgm:spPr/>
      <dgm:t>
        <a:bodyPr/>
        <a:lstStyle/>
        <a:p>
          <a:endParaRPr lang="en-US"/>
        </a:p>
      </dgm:t>
    </dgm:pt>
    <dgm:pt modelId="{D823A675-1FBB-4F4A-925B-799A0BC0518B}">
      <dgm:prSet/>
      <dgm:spPr/>
      <dgm:t>
        <a:bodyPr/>
        <a:lstStyle/>
        <a:p>
          <a:r>
            <a:rPr lang="en-US" dirty="0"/>
            <a:t>Modeling </a:t>
          </a:r>
        </a:p>
      </dgm:t>
    </dgm:pt>
    <dgm:pt modelId="{D2E630DE-7648-4954-AC6A-CDA3852B2C5C}" type="parTrans" cxnId="{F837983D-DAE0-46F2-9237-A715821D7332}">
      <dgm:prSet/>
      <dgm:spPr/>
      <dgm:t>
        <a:bodyPr/>
        <a:lstStyle/>
        <a:p>
          <a:endParaRPr lang="en-US"/>
        </a:p>
      </dgm:t>
    </dgm:pt>
    <dgm:pt modelId="{8D3F41C1-45CB-442C-9F18-1855A5650CBA}" type="sibTrans" cxnId="{F837983D-DAE0-46F2-9237-A715821D7332}">
      <dgm:prSet/>
      <dgm:spPr/>
      <dgm:t>
        <a:bodyPr/>
        <a:lstStyle/>
        <a:p>
          <a:endParaRPr lang="en-US"/>
        </a:p>
      </dgm:t>
    </dgm:pt>
    <dgm:pt modelId="{09E89D61-5925-4A87-84FE-B82C3771DFB0}">
      <dgm:prSet/>
      <dgm:spPr/>
      <dgm:t>
        <a:bodyPr/>
        <a:lstStyle/>
        <a:p>
          <a:r>
            <a:rPr lang="en-US" dirty="0"/>
            <a:t>Evaluation &amp; Deployment</a:t>
          </a:r>
        </a:p>
      </dgm:t>
    </dgm:pt>
    <dgm:pt modelId="{A29693D0-93F7-47C0-8A86-21FE991E4A44}" type="parTrans" cxnId="{761EC6C0-EE2B-49E9-B077-DBFBA5ED0301}">
      <dgm:prSet/>
      <dgm:spPr/>
      <dgm:t>
        <a:bodyPr/>
        <a:lstStyle/>
        <a:p>
          <a:endParaRPr lang="en-US"/>
        </a:p>
      </dgm:t>
    </dgm:pt>
    <dgm:pt modelId="{70E225F8-76C1-414E-B391-9139BAB1ABCB}" type="sibTrans" cxnId="{761EC6C0-EE2B-49E9-B077-DBFBA5ED0301}">
      <dgm:prSet/>
      <dgm:spPr/>
      <dgm:t>
        <a:bodyPr/>
        <a:lstStyle/>
        <a:p>
          <a:endParaRPr lang="en-US"/>
        </a:p>
      </dgm:t>
    </dgm:pt>
    <dgm:pt modelId="{7EA77DDD-F927-4AE6-9BE6-FBD2A49EF156}">
      <dgm:prSet/>
      <dgm:spPr/>
      <dgm:t>
        <a:bodyPr/>
        <a:lstStyle/>
        <a:p>
          <a:r>
            <a:rPr lang="en-US" dirty="0"/>
            <a:t>Conclusion </a:t>
          </a:r>
        </a:p>
      </dgm:t>
    </dgm:pt>
    <dgm:pt modelId="{E00D727C-D12A-4E7B-8419-D11BF53B7537}" type="parTrans" cxnId="{8676D913-4DCF-42C3-B5E5-27CC4239098C}">
      <dgm:prSet/>
      <dgm:spPr/>
      <dgm:t>
        <a:bodyPr/>
        <a:lstStyle/>
        <a:p>
          <a:endParaRPr lang="en-US"/>
        </a:p>
      </dgm:t>
    </dgm:pt>
    <dgm:pt modelId="{BB88412A-FDBD-43B3-88D1-9CBAB9ABAF6F}" type="sibTrans" cxnId="{8676D913-4DCF-42C3-B5E5-27CC4239098C}">
      <dgm:prSet/>
      <dgm:spPr/>
      <dgm:t>
        <a:bodyPr/>
        <a:lstStyle/>
        <a:p>
          <a:endParaRPr lang="en-US"/>
        </a:p>
      </dgm:t>
    </dgm:pt>
    <dgm:pt modelId="{3FF940DC-C071-4A8F-B948-59D37C8E72BF}" type="pres">
      <dgm:prSet presAssocID="{1F7A33E3-DE0A-4D51-BB61-468257508FC2}" presName="root" presStyleCnt="0">
        <dgm:presLayoutVars>
          <dgm:dir/>
          <dgm:resizeHandles val="exact"/>
        </dgm:presLayoutVars>
      </dgm:prSet>
      <dgm:spPr/>
    </dgm:pt>
    <dgm:pt modelId="{1302D9DD-1249-4C53-BAF1-6FF576CE9A35}" type="pres">
      <dgm:prSet presAssocID="{1F7A33E3-DE0A-4D51-BB61-468257508FC2}" presName="container" presStyleCnt="0">
        <dgm:presLayoutVars>
          <dgm:dir/>
          <dgm:resizeHandles val="exact"/>
        </dgm:presLayoutVars>
      </dgm:prSet>
      <dgm:spPr/>
    </dgm:pt>
    <dgm:pt modelId="{E529FA2B-8B63-4612-A674-60AA176E3E3F}" type="pres">
      <dgm:prSet presAssocID="{7420ECC4-FE9A-4379-8F08-0F18A9F4B104}" presName="compNode" presStyleCnt="0"/>
      <dgm:spPr/>
    </dgm:pt>
    <dgm:pt modelId="{7A3FD294-95E6-475A-810C-F25DA01EE329}" type="pres">
      <dgm:prSet presAssocID="{7420ECC4-FE9A-4379-8F08-0F18A9F4B104}" presName="iconBgRect" presStyleLbl="bgShp" presStyleIdx="0" presStyleCnt="6"/>
      <dgm:spPr/>
    </dgm:pt>
    <dgm:pt modelId="{CD3A537B-7CEA-403A-8D59-2F4BB78D6281}" type="pres">
      <dgm:prSet presAssocID="{7420ECC4-FE9A-4379-8F08-0F18A9F4B10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F72E2E57-BD82-4A31-A067-F87063D5361A}" type="pres">
      <dgm:prSet presAssocID="{7420ECC4-FE9A-4379-8F08-0F18A9F4B104}" presName="spaceRect" presStyleCnt="0"/>
      <dgm:spPr/>
    </dgm:pt>
    <dgm:pt modelId="{1BB912EA-14A5-4175-B337-1C618D1A8A30}" type="pres">
      <dgm:prSet presAssocID="{7420ECC4-FE9A-4379-8F08-0F18A9F4B104}" presName="textRect" presStyleLbl="revTx" presStyleIdx="0" presStyleCnt="6">
        <dgm:presLayoutVars>
          <dgm:chMax val="1"/>
          <dgm:chPref val="1"/>
        </dgm:presLayoutVars>
      </dgm:prSet>
      <dgm:spPr/>
    </dgm:pt>
    <dgm:pt modelId="{D696A7D6-35DB-4112-A2D2-C8B316DCB802}" type="pres">
      <dgm:prSet presAssocID="{1A3D5DEB-F5E5-42ED-93ED-3686E6118798}" presName="sibTrans" presStyleLbl="sibTrans2D1" presStyleIdx="0" presStyleCnt="0"/>
      <dgm:spPr/>
    </dgm:pt>
    <dgm:pt modelId="{C8407218-FC72-4E8B-A2A9-73D606E22434}" type="pres">
      <dgm:prSet presAssocID="{AD8023DA-4A23-4EC1-BE44-0BE01428334F}" presName="compNode" presStyleCnt="0"/>
      <dgm:spPr/>
    </dgm:pt>
    <dgm:pt modelId="{727B246F-BC25-40C9-BE2F-3EF4665EF68A}" type="pres">
      <dgm:prSet presAssocID="{AD8023DA-4A23-4EC1-BE44-0BE01428334F}" presName="iconBgRect" presStyleLbl="bgShp" presStyleIdx="1" presStyleCnt="6"/>
      <dgm:spPr/>
    </dgm:pt>
    <dgm:pt modelId="{5608C023-BDA2-4286-B15F-1D26475AABC6}" type="pres">
      <dgm:prSet presAssocID="{AD8023DA-4A23-4EC1-BE44-0BE01428334F}"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enn Diagram"/>
        </a:ext>
      </dgm:extLst>
    </dgm:pt>
    <dgm:pt modelId="{60D64258-63E7-48AB-8D41-7ED738E0BE6E}" type="pres">
      <dgm:prSet presAssocID="{AD8023DA-4A23-4EC1-BE44-0BE01428334F}" presName="spaceRect" presStyleCnt="0"/>
      <dgm:spPr/>
    </dgm:pt>
    <dgm:pt modelId="{C6C6568A-97F3-47E5-B84E-F10F06982654}" type="pres">
      <dgm:prSet presAssocID="{AD8023DA-4A23-4EC1-BE44-0BE01428334F}" presName="textRect" presStyleLbl="revTx" presStyleIdx="1" presStyleCnt="6">
        <dgm:presLayoutVars>
          <dgm:chMax val="1"/>
          <dgm:chPref val="1"/>
        </dgm:presLayoutVars>
      </dgm:prSet>
      <dgm:spPr/>
    </dgm:pt>
    <dgm:pt modelId="{38D8D46E-DC93-404C-BA5B-9B30C71D924D}" type="pres">
      <dgm:prSet presAssocID="{B48D054B-478E-4548-9A22-4FE1B30207C4}" presName="sibTrans" presStyleLbl="sibTrans2D1" presStyleIdx="0" presStyleCnt="0"/>
      <dgm:spPr/>
    </dgm:pt>
    <dgm:pt modelId="{D5085157-7102-42B0-99A7-E9FD53D63B15}" type="pres">
      <dgm:prSet presAssocID="{D9D23B14-D3D9-4E20-9F4F-B27768773BA8}" presName="compNode" presStyleCnt="0"/>
      <dgm:spPr/>
    </dgm:pt>
    <dgm:pt modelId="{4373FA7D-8445-41DD-8DBF-8D9C254EAEA5}" type="pres">
      <dgm:prSet presAssocID="{D9D23B14-D3D9-4E20-9F4F-B27768773BA8}" presName="iconBgRect" presStyleLbl="bgShp" presStyleIdx="2" presStyleCnt="6"/>
      <dgm:spPr/>
    </dgm:pt>
    <dgm:pt modelId="{E39192D2-B830-467C-A4C8-A274A31E9DC3}" type="pres">
      <dgm:prSet presAssocID="{D9D23B14-D3D9-4E20-9F4F-B27768773BA8}"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88A787BC-A782-4C96-9CA6-634F806DA522}" type="pres">
      <dgm:prSet presAssocID="{D9D23B14-D3D9-4E20-9F4F-B27768773BA8}" presName="spaceRect" presStyleCnt="0"/>
      <dgm:spPr/>
    </dgm:pt>
    <dgm:pt modelId="{183B7EEC-75D8-466C-A8E9-F841966BC8C9}" type="pres">
      <dgm:prSet presAssocID="{D9D23B14-D3D9-4E20-9F4F-B27768773BA8}" presName="textRect" presStyleLbl="revTx" presStyleIdx="2" presStyleCnt="6">
        <dgm:presLayoutVars>
          <dgm:chMax val="1"/>
          <dgm:chPref val="1"/>
        </dgm:presLayoutVars>
      </dgm:prSet>
      <dgm:spPr/>
    </dgm:pt>
    <dgm:pt modelId="{FED11991-0E4C-4B8C-BC40-746A74392159}" type="pres">
      <dgm:prSet presAssocID="{5C3CDE45-9482-405A-A476-86D63BC34992}" presName="sibTrans" presStyleLbl="sibTrans2D1" presStyleIdx="0" presStyleCnt="0"/>
      <dgm:spPr/>
    </dgm:pt>
    <dgm:pt modelId="{28ECEE37-B8C5-4056-810B-8EDB8BD6FBB9}" type="pres">
      <dgm:prSet presAssocID="{D823A675-1FBB-4F4A-925B-799A0BC0518B}" presName="compNode" presStyleCnt="0"/>
      <dgm:spPr/>
    </dgm:pt>
    <dgm:pt modelId="{D05D0467-154B-49FF-A31D-BA5A322951E9}" type="pres">
      <dgm:prSet presAssocID="{D823A675-1FBB-4F4A-925B-799A0BC0518B}" presName="iconBgRect" presStyleLbl="bgShp" presStyleIdx="3" presStyleCnt="6"/>
      <dgm:spPr/>
    </dgm:pt>
    <dgm:pt modelId="{4E8B3B47-3E35-4900-A7E7-849F06CC6073}" type="pres">
      <dgm:prSet presAssocID="{D823A675-1FBB-4F4A-925B-799A0BC0518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ingle gear"/>
        </a:ext>
      </dgm:extLst>
    </dgm:pt>
    <dgm:pt modelId="{0274C40B-4D79-4402-9FF7-99C24B1F2B02}" type="pres">
      <dgm:prSet presAssocID="{D823A675-1FBB-4F4A-925B-799A0BC0518B}" presName="spaceRect" presStyleCnt="0"/>
      <dgm:spPr/>
    </dgm:pt>
    <dgm:pt modelId="{FA528911-8FBB-4948-9BFF-CCF148479EF5}" type="pres">
      <dgm:prSet presAssocID="{D823A675-1FBB-4F4A-925B-799A0BC0518B}" presName="textRect" presStyleLbl="revTx" presStyleIdx="3" presStyleCnt="6">
        <dgm:presLayoutVars>
          <dgm:chMax val="1"/>
          <dgm:chPref val="1"/>
        </dgm:presLayoutVars>
      </dgm:prSet>
      <dgm:spPr/>
    </dgm:pt>
    <dgm:pt modelId="{3E40ECAA-F1E0-406F-BFF9-907DDED4E19B}" type="pres">
      <dgm:prSet presAssocID="{8D3F41C1-45CB-442C-9F18-1855A5650CBA}" presName="sibTrans" presStyleLbl="sibTrans2D1" presStyleIdx="0" presStyleCnt="0"/>
      <dgm:spPr/>
    </dgm:pt>
    <dgm:pt modelId="{87432AD9-C91F-43F5-8697-3228979240C3}" type="pres">
      <dgm:prSet presAssocID="{09E89D61-5925-4A87-84FE-B82C3771DFB0}" presName="compNode" presStyleCnt="0"/>
      <dgm:spPr/>
    </dgm:pt>
    <dgm:pt modelId="{59434BC7-6780-44DA-B043-9B1D5112DF76}" type="pres">
      <dgm:prSet presAssocID="{09E89D61-5925-4A87-84FE-B82C3771DFB0}" presName="iconBgRect" presStyleLbl="bgShp" presStyleIdx="4" presStyleCnt="6"/>
      <dgm:spPr/>
    </dgm:pt>
    <dgm:pt modelId="{2ACF4124-820E-42E4-82BF-CAB84F6DD457}" type="pres">
      <dgm:prSet presAssocID="{09E89D61-5925-4A87-84FE-B82C3771DFB0}"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esentation with Checklist"/>
        </a:ext>
      </dgm:extLst>
    </dgm:pt>
    <dgm:pt modelId="{A1CF112E-508B-4CF7-B7E9-296B8DE367C8}" type="pres">
      <dgm:prSet presAssocID="{09E89D61-5925-4A87-84FE-B82C3771DFB0}" presName="spaceRect" presStyleCnt="0"/>
      <dgm:spPr/>
    </dgm:pt>
    <dgm:pt modelId="{C24229A1-01DC-4ADB-9B93-79E1D38F44C1}" type="pres">
      <dgm:prSet presAssocID="{09E89D61-5925-4A87-84FE-B82C3771DFB0}" presName="textRect" presStyleLbl="revTx" presStyleIdx="4" presStyleCnt="6">
        <dgm:presLayoutVars>
          <dgm:chMax val="1"/>
          <dgm:chPref val="1"/>
        </dgm:presLayoutVars>
      </dgm:prSet>
      <dgm:spPr/>
    </dgm:pt>
    <dgm:pt modelId="{B0FE2E2C-20C0-49F9-8656-21266C1FC02E}" type="pres">
      <dgm:prSet presAssocID="{70E225F8-76C1-414E-B391-9139BAB1ABCB}" presName="sibTrans" presStyleLbl="sibTrans2D1" presStyleIdx="0" presStyleCnt="0"/>
      <dgm:spPr/>
    </dgm:pt>
    <dgm:pt modelId="{014B6322-5107-4CBE-B1D1-E4E801C6A5BE}" type="pres">
      <dgm:prSet presAssocID="{7EA77DDD-F927-4AE6-9BE6-FBD2A49EF156}" presName="compNode" presStyleCnt="0"/>
      <dgm:spPr/>
    </dgm:pt>
    <dgm:pt modelId="{9FCF42CB-DADD-46A0-8B82-5FF865142206}" type="pres">
      <dgm:prSet presAssocID="{7EA77DDD-F927-4AE6-9BE6-FBD2A49EF156}" presName="iconBgRect" presStyleLbl="bgShp" presStyleIdx="5" presStyleCnt="6"/>
      <dgm:spPr/>
    </dgm:pt>
    <dgm:pt modelId="{019269F3-C437-47FB-BBE8-D164536B3E6D}" type="pres">
      <dgm:prSet presAssocID="{7EA77DDD-F927-4AE6-9BE6-FBD2A49EF15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Group Brainstorm"/>
        </a:ext>
      </dgm:extLst>
    </dgm:pt>
    <dgm:pt modelId="{B9AAD5BA-A976-4F12-BB19-D873D9D23368}" type="pres">
      <dgm:prSet presAssocID="{7EA77DDD-F927-4AE6-9BE6-FBD2A49EF156}" presName="spaceRect" presStyleCnt="0"/>
      <dgm:spPr/>
    </dgm:pt>
    <dgm:pt modelId="{9629A945-8111-4D63-9373-3A51DE413914}" type="pres">
      <dgm:prSet presAssocID="{7EA77DDD-F927-4AE6-9BE6-FBD2A49EF156}" presName="textRect" presStyleLbl="revTx" presStyleIdx="5" presStyleCnt="6">
        <dgm:presLayoutVars>
          <dgm:chMax val="1"/>
          <dgm:chPref val="1"/>
        </dgm:presLayoutVars>
      </dgm:prSet>
      <dgm:spPr/>
    </dgm:pt>
  </dgm:ptLst>
  <dgm:cxnLst>
    <dgm:cxn modelId="{8676D913-4DCF-42C3-B5E5-27CC4239098C}" srcId="{1F7A33E3-DE0A-4D51-BB61-468257508FC2}" destId="{7EA77DDD-F927-4AE6-9BE6-FBD2A49EF156}" srcOrd="5" destOrd="0" parTransId="{E00D727C-D12A-4E7B-8419-D11BF53B7537}" sibTransId="{BB88412A-FDBD-43B3-88D1-9CBAB9ABAF6F}"/>
    <dgm:cxn modelId="{19622E2F-E8E2-431E-95E9-092E4C795E5A}" type="presOf" srcId="{AD8023DA-4A23-4EC1-BE44-0BE01428334F}" destId="{C6C6568A-97F3-47E5-B84E-F10F06982654}" srcOrd="0" destOrd="0" presId="urn:microsoft.com/office/officeart/2018/2/layout/IconCircleList"/>
    <dgm:cxn modelId="{08836C32-C88F-4025-A52E-66870995EF30}" srcId="{1F7A33E3-DE0A-4D51-BB61-468257508FC2}" destId="{D9D23B14-D3D9-4E20-9F4F-B27768773BA8}" srcOrd="2" destOrd="0" parTransId="{1D192867-8332-4C21-9A01-25265F4504D6}" sibTransId="{5C3CDE45-9482-405A-A476-86D63BC34992}"/>
    <dgm:cxn modelId="{F837983D-DAE0-46F2-9237-A715821D7332}" srcId="{1F7A33E3-DE0A-4D51-BB61-468257508FC2}" destId="{D823A675-1FBB-4F4A-925B-799A0BC0518B}" srcOrd="3" destOrd="0" parTransId="{D2E630DE-7648-4954-AC6A-CDA3852B2C5C}" sibTransId="{8D3F41C1-45CB-442C-9F18-1855A5650CBA}"/>
    <dgm:cxn modelId="{C002EC3D-68DC-43E4-BC47-9774DB22F1F0}" type="presOf" srcId="{1F7A33E3-DE0A-4D51-BB61-468257508FC2}" destId="{3FF940DC-C071-4A8F-B948-59D37C8E72BF}" srcOrd="0" destOrd="0" presId="urn:microsoft.com/office/officeart/2018/2/layout/IconCircleList"/>
    <dgm:cxn modelId="{B003FF5F-C7AB-41B5-A5B5-914E7B2DB16B}" type="presOf" srcId="{8D3F41C1-45CB-442C-9F18-1855A5650CBA}" destId="{3E40ECAA-F1E0-406F-BFF9-907DDED4E19B}" srcOrd="0" destOrd="0" presId="urn:microsoft.com/office/officeart/2018/2/layout/IconCircleList"/>
    <dgm:cxn modelId="{789B8972-669B-49DF-A1A1-2CC1E36DE164}" type="presOf" srcId="{09E89D61-5925-4A87-84FE-B82C3771DFB0}" destId="{C24229A1-01DC-4ADB-9B93-79E1D38F44C1}" srcOrd="0" destOrd="0" presId="urn:microsoft.com/office/officeart/2018/2/layout/IconCircleList"/>
    <dgm:cxn modelId="{26B84554-9DB9-4B0F-9035-12BCB8C14E6C}" type="presOf" srcId="{70E225F8-76C1-414E-B391-9139BAB1ABCB}" destId="{B0FE2E2C-20C0-49F9-8656-21266C1FC02E}" srcOrd="0" destOrd="0" presId="urn:microsoft.com/office/officeart/2018/2/layout/IconCircleList"/>
    <dgm:cxn modelId="{85572BA7-724A-4BFB-A99E-D9B4F45B7212}" type="presOf" srcId="{B48D054B-478E-4548-9A22-4FE1B30207C4}" destId="{38D8D46E-DC93-404C-BA5B-9B30C71D924D}" srcOrd="0" destOrd="0" presId="urn:microsoft.com/office/officeart/2018/2/layout/IconCircleList"/>
    <dgm:cxn modelId="{CBC600AB-3CD7-4DDC-9F96-697CC75DA9B2}" type="presOf" srcId="{7EA77DDD-F927-4AE6-9BE6-FBD2A49EF156}" destId="{9629A945-8111-4D63-9373-3A51DE413914}" srcOrd="0" destOrd="0" presId="urn:microsoft.com/office/officeart/2018/2/layout/IconCircleList"/>
    <dgm:cxn modelId="{99171FBF-E252-4E71-A16C-1988F2B6DDFC}" type="presOf" srcId="{D9D23B14-D3D9-4E20-9F4F-B27768773BA8}" destId="{183B7EEC-75D8-466C-A8E9-F841966BC8C9}" srcOrd="0" destOrd="0" presId="urn:microsoft.com/office/officeart/2018/2/layout/IconCircleList"/>
    <dgm:cxn modelId="{761EC6C0-EE2B-49E9-B077-DBFBA5ED0301}" srcId="{1F7A33E3-DE0A-4D51-BB61-468257508FC2}" destId="{09E89D61-5925-4A87-84FE-B82C3771DFB0}" srcOrd="4" destOrd="0" parTransId="{A29693D0-93F7-47C0-8A86-21FE991E4A44}" sibTransId="{70E225F8-76C1-414E-B391-9139BAB1ABCB}"/>
    <dgm:cxn modelId="{1D4233C4-00FF-40F8-91E2-85A7722F0A5D}" srcId="{1F7A33E3-DE0A-4D51-BB61-468257508FC2}" destId="{7420ECC4-FE9A-4379-8F08-0F18A9F4B104}" srcOrd="0" destOrd="0" parTransId="{A51A798B-D9FB-4CD4-8A57-690CF0F247B2}" sibTransId="{1A3D5DEB-F5E5-42ED-93ED-3686E6118798}"/>
    <dgm:cxn modelId="{FBB8B0C7-C136-437A-89B2-8EFD6F5A5AAB}" type="presOf" srcId="{5C3CDE45-9482-405A-A476-86D63BC34992}" destId="{FED11991-0E4C-4B8C-BC40-746A74392159}" srcOrd="0" destOrd="0" presId="urn:microsoft.com/office/officeart/2018/2/layout/IconCircleList"/>
    <dgm:cxn modelId="{D287E3D4-5442-4895-A167-57932F99C009}" srcId="{1F7A33E3-DE0A-4D51-BB61-468257508FC2}" destId="{AD8023DA-4A23-4EC1-BE44-0BE01428334F}" srcOrd="1" destOrd="0" parTransId="{645437A4-1D2C-4742-A885-6095D6643F34}" sibTransId="{B48D054B-478E-4548-9A22-4FE1B30207C4}"/>
    <dgm:cxn modelId="{35B1D8DD-E568-4A8B-824C-87AD3FA94466}" type="presOf" srcId="{7420ECC4-FE9A-4379-8F08-0F18A9F4B104}" destId="{1BB912EA-14A5-4175-B337-1C618D1A8A30}" srcOrd="0" destOrd="0" presId="urn:microsoft.com/office/officeart/2018/2/layout/IconCircleList"/>
    <dgm:cxn modelId="{8B48B5E2-5626-4AF7-AE03-0A8CFF6CFA83}" type="presOf" srcId="{1A3D5DEB-F5E5-42ED-93ED-3686E6118798}" destId="{D696A7D6-35DB-4112-A2D2-C8B316DCB802}" srcOrd="0" destOrd="0" presId="urn:microsoft.com/office/officeart/2018/2/layout/IconCircleList"/>
    <dgm:cxn modelId="{8507E0ED-8A6F-4F5D-BC37-9B451668ED51}" type="presOf" srcId="{D823A675-1FBB-4F4A-925B-799A0BC0518B}" destId="{FA528911-8FBB-4948-9BFF-CCF148479EF5}" srcOrd="0" destOrd="0" presId="urn:microsoft.com/office/officeart/2018/2/layout/IconCircleList"/>
    <dgm:cxn modelId="{855F9B4C-A19E-4FC1-B6EF-79CDA5716570}" type="presParOf" srcId="{3FF940DC-C071-4A8F-B948-59D37C8E72BF}" destId="{1302D9DD-1249-4C53-BAF1-6FF576CE9A35}" srcOrd="0" destOrd="0" presId="urn:microsoft.com/office/officeart/2018/2/layout/IconCircleList"/>
    <dgm:cxn modelId="{4A36718E-8F2D-481F-BB61-DB1048B64E63}" type="presParOf" srcId="{1302D9DD-1249-4C53-BAF1-6FF576CE9A35}" destId="{E529FA2B-8B63-4612-A674-60AA176E3E3F}" srcOrd="0" destOrd="0" presId="urn:microsoft.com/office/officeart/2018/2/layout/IconCircleList"/>
    <dgm:cxn modelId="{24A971E0-F5C1-4A25-B431-BB71D485F8A2}" type="presParOf" srcId="{E529FA2B-8B63-4612-A674-60AA176E3E3F}" destId="{7A3FD294-95E6-475A-810C-F25DA01EE329}" srcOrd="0" destOrd="0" presId="urn:microsoft.com/office/officeart/2018/2/layout/IconCircleList"/>
    <dgm:cxn modelId="{572F4A0A-0F66-4B77-B587-635118A0B2FE}" type="presParOf" srcId="{E529FA2B-8B63-4612-A674-60AA176E3E3F}" destId="{CD3A537B-7CEA-403A-8D59-2F4BB78D6281}" srcOrd="1" destOrd="0" presId="urn:microsoft.com/office/officeart/2018/2/layout/IconCircleList"/>
    <dgm:cxn modelId="{EBD92980-3862-4913-90D7-E1FE481751A2}" type="presParOf" srcId="{E529FA2B-8B63-4612-A674-60AA176E3E3F}" destId="{F72E2E57-BD82-4A31-A067-F87063D5361A}" srcOrd="2" destOrd="0" presId="urn:microsoft.com/office/officeart/2018/2/layout/IconCircleList"/>
    <dgm:cxn modelId="{792A7829-3A19-48DB-A231-AF28F526C471}" type="presParOf" srcId="{E529FA2B-8B63-4612-A674-60AA176E3E3F}" destId="{1BB912EA-14A5-4175-B337-1C618D1A8A30}" srcOrd="3" destOrd="0" presId="urn:microsoft.com/office/officeart/2018/2/layout/IconCircleList"/>
    <dgm:cxn modelId="{801010BD-5A0A-490E-9076-19B1DE3E138D}" type="presParOf" srcId="{1302D9DD-1249-4C53-BAF1-6FF576CE9A35}" destId="{D696A7D6-35DB-4112-A2D2-C8B316DCB802}" srcOrd="1" destOrd="0" presId="urn:microsoft.com/office/officeart/2018/2/layout/IconCircleList"/>
    <dgm:cxn modelId="{7157E7D9-EFF0-4EAF-8B40-3AF0F2E97740}" type="presParOf" srcId="{1302D9DD-1249-4C53-BAF1-6FF576CE9A35}" destId="{C8407218-FC72-4E8B-A2A9-73D606E22434}" srcOrd="2" destOrd="0" presId="urn:microsoft.com/office/officeart/2018/2/layout/IconCircleList"/>
    <dgm:cxn modelId="{C1C52133-FF24-442A-9011-8F67DDB95256}" type="presParOf" srcId="{C8407218-FC72-4E8B-A2A9-73D606E22434}" destId="{727B246F-BC25-40C9-BE2F-3EF4665EF68A}" srcOrd="0" destOrd="0" presId="urn:microsoft.com/office/officeart/2018/2/layout/IconCircleList"/>
    <dgm:cxn modelId="{2DFCB5A9-A58B-4937-87B8-92AEC7C4FCC3}" type="presParOf" srcId="{C8407218-FC72-4E8B-A2A9-73D606E22434}" destId="{5608C023-BDA2-4286-B15F-1D26475AABC6}" srcOrd="1" destOrd="0" presId="urn:microsoft.com/office/officeart/2018/2/layout/IconCircleList"/>
    <dgm:cxn modelId="{49E34A03-23FF-4280-A7BB-5B3D2B9C5D11}" type="presParOf" srcId="{C8407218-FC72-4E8B-A2A9-73D606E22434}" destId="{60D64258-63E7-48AB-8D41-7ED738E0BE6E}" srcOrd="2" destOrd="0" presId="urn:microsoft.com/office/officeart/2018/2/layout/IconCircleList"/>
    <dgm:cxn modelId="{5757F32E-1D89-44BE-9035-71CD81B3E125}" type="presParOf" srcId="{C8407218-FC72-4E8B-A2A9-73D606E22434}" destId="{C6C6568A-97F3-47E5-B84E-F10F06982654}" srcOrd="3" destOrd="0" presId="urn:microsoft.com/office/officeart/2018/2/layout/IconCircleList"/>
    <dgm:cxn modelId="{5A614A5C-E4A2-4E5D-9089-7C5C71836CDF}" type="presParOf" srcId="{1302D9DD-1249-4C53-BAF1-6FF576CE9A35}" destId="{38D8D46E-DC93-404C-BA5B-9B30C71D924D}" srcOrd="3" destOrd="0" presId="urn:microsoft.com/office/officeart/2018/2/layout/IconCircleList"/>
    <dgm:cxn modelId="{BAD283C8-D28D-45E9-97EB-8B162D79B9D4}" type="presParOf" srcId="{1302D9DD-1249-4C53-BAF1-6FF576CE9A35}" destId="{D5085157-7102-42B0-99A7-E9FD53D63B15}" srcOrd="4" destOrd="0" presId="urn:microsoft.com/office/officeart/2018/2/layout/IconCircleList"/>
    <dgm:cxn modelId="{00D3800D-2A40-4C0B-BDF5-27B8DD718EE4}" type="presParOf" srcId="{D5085157-7102-42B0-99A7-E9FD53D63B15}" destId="{4373FA7D-8445-41DD-8DBF-8D9C254EAEA5}" srcOrd="0" destOrd="0" presId="urn:microsoft.com/office/officeart/2018/2/layout/IconCircleList"/>
    <dgm:cxn modelId="{3D8E2A1D-B401-43C1-BEB4-84A0F0C95635}" type="presParOf" srcId="{D5085157-7102-42B0-99A7-E9FD53D63B15}" destId="{E39192D2-B830-467C-A4C8-A274A31E9DC3}" srcOrd="1" destOrd="0" presId="urn:microsoft.com/office/officeart/2018/2/layout/IconCircleList"/>
    <dgm:cxn modelId="{C5C9F42F-7457-4812-8036-120E215D978A}" type="presParOf" srcId="{D5085157-7102-42B0-99A7-E9FD53D63B15}" destId="{88A787BC-A782-4C96-9CA6-634F806DA522}" srcOrd="2" destOrd="0" presId="urn:microsoft.com/office/officeart/2018/2/layout/IconCircleList"/>
    <dgm:cxn modelId="{727D1B69-F8B8-444A-B9C2-340F30268563}" type="presParOf" srcId="{D5085157-7102-42B0-99A7-E9FD53D63B15}" destId="{183B7EEC-75D8-466C-A8E9-F841966BC8C9}" srcOrd="3" destOrd="0" presId="urn:microsoft.com/office/officeart/2018/2/layout/IconCircleList"/>
    <dgm:cxn modelId="{FCBBD720-477E-49C1-AAC1-5C639050CC1D}" type="presParOf" srcId="{1302D9DD-1249-4C53-BAF1-6FF576CE9A35}" destId="{FED11991-0E4C-4B8C-BC40-746A74392159}" srcOrd="5" destOrd="0" presId="urn:microsoft.com/office/officeart/2018/2/layout/IconCircleList"/>
    <dgm:cxn modelId="{CEFAC189-A136-4559-A9F5-1EEE8EBABAFE}" type="presParOf" srcId="{1302D9DD-1249-4C53-BAF1-6FF576CE9A35}" destId="{28ECEE37-B8C5-4056-810B-8EDB8BD6FBB9}" srcOrd="6" destOrd="0" presId="urn:microsoft.com/office/officeart/2018/2/layout/IconCircleList"/>
    <dgm:cxn modelId="{8B19AFF8-A1A4-4111-9276-E1FBF069048C}" type="presParOf" srcId="{28ECEE37-B8C5-4056-810B-8EDB8BD6FBB9}" destId="{D05D0467-154B-49FF-A31D-BA5A322951E9}" srcOrd="0" destOrd="0" presId="urn:microsoft.com/office/officeart/2018/2/layout/IconCircleList"/>
    <dgm:cxn modelId="{7066CA70-1C35-4419-8EAB-52555F7DA739}" type="presParOf" srcId="{28ECEE37-B8C5-4056-810B-8EDB8BD6FBB9}" destId="{4E8B3B47-3E35-4900-A7E7-849F06CC6073}" srcOrd="1" destOrd="0" presId="urn:microsoft.com/office/officeart/2018/2/layout/IconCircleList"/>
    <dgm:cxn modelId="{647834A1-ED5B-4EF9-97E9-F70DB1252895}" type="presParOf" srcId="{28ECEE37-B8C5-4056-810B-8EDB8BD6FBB9}" destId="{0274C40B-4D79-4402-9FF7-99C24B1F2B02}" srcOrd="2" destOrd="0" presId="urn:microsoft.com/office/officeart/2018/2/layout/IconCircleList"/>
    <dgm:cxn modelId="{88660FD4-595D-45B3-911A-7AC5AF45BFFB}" type="presParOf" srcId="{28ECEE37-B8C5-4056-810B-8EDB8BD6FBB9}" destId="{FA528911-8FBB-4948-9BFF-CCF148479EF5}" srcOrd="3" destOrd="0" presId="urn:microsoft.com/office/officeart/2018/2/layout/IconCircleList"/>
    <dgm:cxn modelId="{4564F6C8-C542-4C32-8420-7EC3B680B2A7}" type="presParOf" srcId="{1302D9DD-1249-4C53-BAF1-6FF576CE9A35}" destId="{3E40ECAA-F1E0-406F-BFF9-907DDED4E19B}" srcOrd="7" destOrd="0" presId="urn:microsoft.com/office/officeart/2018/2/layout/IconCircleList"/>
    <dgm:cxn modelId="{8241A0E2-0CDA-44FC-91A4-206B71BAB63C}" type="presParOf" srcId="{1302D9DD-1249-4C53-BAF1-6FF576CE9A35}" destId="{87432AD9-C91F-43F5-8697-3228979240C3}" srcOrd="8" destOrd="0" presId="urn:microsoft.com/office/officeart/2018/2/layout/IconCircleList"/>
    <dgm:cxn modelId="{8D6F6C12-BAF0-4B5D-9451-D63578CFEDF5}" type="presParOf" srcId="{87432AD9-C91F-43F5-8697-3228979240C3}" destId="{59434BC7-6780-44DA-B043-9B1D5112DF76}" srcOrd="0" destOrd="0" presId="urn:microsoft.com/office/officeart/2018/2/layout/IconCircleList"/>
    <dgm:cxn modelId="{17E79D13-AB88-4797-9759-055622AA20A5}" type="presParOf" srcId="{87432AD9-C91F-43F5-8697-3228979240C3}" destId="{2ACF4124-820E-42E4-82BF-CAB84F6DD457}" srcOrd="1" destOrd="0" presId="urn:microsoft.com/office/officeart/2018/2/layout/IconCircleList"/>
    <dgm:cxn modelId="{24CA8771-8A3A-428A-8B8C-9E04EEDCDFFD}" type="presParOf" srcId="{87432AD9-C91F-43F5-8697-3228979240C3}" destId="{A1CF112E-508B-4CF7-B7E9-296B8DE367C8}" srcOrd="2" destOrd="0" presId="urn:microsoft.com/office/officeart/2018/2/layout/IconCircleList"/>
    <dgm:cxn modelId="{D4717150-087B-49FF-AC89-1C4F5D5A81FC}" type="presParOf" srcId="{87432AD9-C91F-43F5-8697-3228979240C3}" destId="{C24229A1-01DC-4ADB-9B93-79E1D38F44C1}" srcOrd="3" destOrd="0" presId="urn:microsoft.com/office/officeart/2018/2/layout/IconCircleList"/>
    <dgm:cxn modelId="{FD248717-4B47-46FF-91CD-5CC1EB817CBE}" type="presParOf" srcId="{1302D9DD-1249-4C53-BAF1-6FF576CE9A35}" destId="{B0FE2E2C-20C0-49F9-8656-21266C1FC02E}" srcOrd="9" destOrd="0" presId="urn:microsoft.com/office/officeart/2018/2/layout/IconCircleList"/>
    <dgm:cxn modelId="{CE00E99E-74D6-48DE-8EF7-EB2870597D5F}" type="presParOf" srcId="{1302D9DD-1249-4C53-BAF1-6FF576CE9A35}" destId="{014B6322-5107-4CBE-B1D1-E4E801C6A5BE}" srcOrd="10" destOrd="0" presId="urn:microsoft.com/office/officeart/2018/2/layout/IconCircleList"/>
    <dgm:cxn modelId="{AC487230-9804-4888-85BF-D2E1425D99C5}" type="presParOf" srcId="{014B6322-5107-4CBE-B1D1-E4E801C6A5BE}" destId="{9FCF42CB-DADD-46A0-8B82-5FF865142206}" srcOrd="0" destOrd="0" presId="urn:microsoft.com/office/officeart/2018/2/layout/IconCircleList"/>
    <dgm:cxn modelId="{55A468C6-7436-46C4-956E-319C249ED648}" type="presParOf" srcId="{014B6322-5107-4CBE-B1D1-E4E801C6A5BE}" destId="{019269F3-C437-47FB-BBE8-D164536B3E6D}" srcOrd="1" destOrd="0" presId="urn:microsoft.com/office/officeart/2018/2/layout/IconCircleList"/>
    <dgm:cxn modelId="{D34534D2-D1C6-4E20-81E8-6C86B745C7E2}" type="presParOf" srcId="{014B6322-5107-4CBE-B1D1-E4E801C6A5BE}" destId="{B9AAD5BA-A976-4F12-BB19-D873D9D23368}" srcOrd="2" destOrd="0" presId="urn:microsoft.com/office/officeart/2018/2/layout/IconCircleList"/>
    <dgm:cxn modelId="{D5D9F6FB-BB19-4B8C-9F69-64910873C914}" type="presParOf" srcId="{014B6322-5107-4CBE-B1D1-E4E801C6A5BE}" destId="{9629A945-8111-4D63-9373-3A51DE41391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E2C9C5-C28D-440A-87CE-4DD7C2D29C4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951AE1F7-4117-4FFA-93C4-0AC12D94F904}">
      <dgm:prSet/>
      <dgm:spPr/>
      <dgm:t>
        <a:bodyPr/>
        <a:lstStyle/>
        <a:p>
          <a:pPr>
            <a:lnSpc>
              <a:spcPct val="100000"/>
            </a:lnSpc>
            <a:defRPr cap="all"/>
          </a:pPr>
          <a:r>
            <a:rPr lang="en-US" dirty="0"/>
            <a:t>Why predicting journey duration ?</a:t>
          </a:r>
        </a:p>
      </dgm:t>
    </dgm:pt>
    <dgm:pt modelId="{EE70E6F8-E0C9-41E8-98CC-91A9CD52E554}" type="parTrans" cxnId="{5D81E712-C1F9-4702-BAE4-78FC0C631344}">
      <dgm:prSet/>
      <dgm:spPr/>
      <dgm:t>
        <a:bodyPr/>
        <a:lstStyle/>
        <a:p>
          <a:endParaRPr lang="en-US"/>
        </a:p>
      </dgm:t>
    </dgm:pt>
    <dgm:pt modelId="{8D46CC5C-EF4F-4397-8F9C-8B643FF09F64}" type="sibTrans" cxnId="{5D81E712-C1F9-4702-BAE4-78FC0C631344}">
      <dgm:prSet/>
      <dgm:spPr/>
      <dgm:t>
        <a:bodyPr/>
        <a:lstStyle/>
        <a:p>
          <a:endParaRPr lang="en-US"/>
        </a:p>
      </dgm:t>
    </dgm:pt>
    <dgm:pt modelId="{6F5C44EC-DD0B-4437-8BF2-494D6FBCF499}">
      <dgm:prSet/>
      <dgm:spPr/>
      <dgm:t>
        <a:bodyPr/>
        <a:lstStyle/>
        <a:p>
          <a:pPr>
            <a:lnSpc>
              <a:spcPct val="100000"/>
            </a:lnSpc>
            <a:defRPr cap="all"/>
          </a:pPr>
          <a:r>
            <a:rPr lang="en-US"/>
            <a:t>To identify which driver should be assigned to each pickup request.</a:t>
          </a:r>
        </a:p>
      </dgm:t>
    </dgm:pt>
    <dgm:pt modelId="{CF4E2DD6-2509-494F-8A9F-26B5D33F40AD}" type="parTrans" cxnId="{B8FDFCDC-3CE9-45CE-97BF-9F86BE18D0FA}">
      <dgm:prSet/>
      <dgm:spPr/>
      <dgm:t>
        <a:bodyPr/>
        <a:lstStyle/>
        <a:p>
          <a:endParaRPr lang="en-US"/>
        </a:p>
      </dgm:t>
    </dgm:pt>
    <dgm:pt modelId="{27B69624-D03C-4333-9E7F-A498353B8A51}" type="sibTrans" cxnId="{B8FDFCDC-3CE9-45CE-97BF-9F86BE18D0FA}">
      <dgm:prSet/>
      <dgm:spPr/>
      <dgm:t>
        <a:bodyPr/>
        <a:lstStyle/>
        <a:p>
          <a:endParaRPr lang="en-US"/>
        </a:p>
      </dgm:t>
    </dgm:pt>
    <dgm:pt modelId="{3EAF4C0B-F57C-4639-9EBF-F09B5CAF23E4}">
      <dgm:prSet/>
      <dgm:spPr/>
      <dgm:t>
        <a:bodyPr/>
        <a:lstStyle/>
        <a:p>
          <a:pPr>
            <a:lnSpc>
              <a:spcPct val="100000"/>
            </a:lnSpc>
            <a:defRPr cap="all"/>
          </a:pPr>
          <a:r>
            <a:rPr lang="en-US" dirty="0"/>
            <a:t>How predicting journey duration going to help NYC taxi ?</a:t>
          </a:r>
        </a:p>
      </dgm:t>
    </dgm:pt>
    <dgm:pt modelId="{A9FF8254-E22C-421D-A8E2-1AB6A6BD3644}" type="parTrans" cxnId="{EFBF5E59-A174-43CF-A1C5-BEEC663BAC3F}">
      <dgm:prSet/>
      <dgm:spPr/>
      <dgm:t>
        <a:bodyPr/>
        <a:lstStyle/>
        <a:p>
          <a:endParaRPr lang="en-US"/>
        </a:p>
      </dgm:t>
    </dgm:pt>
    <dgm:pt modelId="{8A2351C4-298B-4E78-A0D4-DDF91B201CAB}" type="sibTrans" cxnId="{EFBF5E59-A174-43CF-A1C5-BEEC663BAC3F}">
      <dgm:prSet/>
      <dgm:spPr/>
      <dgm:t>
        <a:bodyPr/>
        <a:lstStyle/>
        <a:p>
          <a:endParaRPr lang="en-US"/>
        </a:p>
      </dgm:t>
    </dgm:pt>
    <dgm:pt modelId="{3EB238D2-BB9E-47F3-A9D3-4D87E27AC535}">
      <dgm:prSet/>
      <dgm:spPr/>
      <dgm:t>
        <a:bodyPr/>
        <a:lstStyle/>
        <a:p>
          <a:pPr>
            <a:lnSpc>
              <a:spcPct val="100000"/>
            </a:lnSpc>
            <a:defRPr cap="all"/>
          </a:pPr>
          <a:r>
            <a:rPr lang="en-US"/>
            <a:t>It will directly improve the efficiency of electronic taxi dispatching systems.</a:t>
          </a:r>
        </a:p>
      </dgm:t>
    </dgm:pt>
    <dgm:pt modelId="{97E6D32B-C5E7-4F8A-A4F8-F034B125280C}" type="parTrans" cxnId="{BDD8E578-C2E7-4B5A-ABFF-82BC67B55B74}">
      <dgm:prSet/>
      <dgm:spPr/>
      <dgm:t>
        <a:bodyPr/>
        <a:lstStyle/>
        <a:p>
          <a:endParaRPr lang="en-US"/>
        </a:p>
      </dgm:t>
    </dgm:pt>
    <dgm:pt modelId="{8FC11025-C27B-4DE7-B152-FC21679185F2}" type="sibTrans" cxnId="{BDD8E578-C2E7-4B5A-ABFF-82BC67B55B74}">
      <dgm:prSet/>
      <dgm:spPr/>
      <dgm:t>
        <a:bodyPr/>
        <a:lstStyle/>
        <a:p>
          <a:endParaRPr lang="en-US"/>
        </a:p>
      </dgm:t>
    </dgm:pt>
    <dgm:pt modelId="{EF058B3C-60BE-4AE6-9055-5F3166BF0EDE}" type="pres">
      <dgm:prSet presAssocID="{D5E2C9C5-C28D-440A-87CE-4DD7C2D29C43}" presName="root" presStyleCnt="0">
        <dgm:presLayoutVars>
          <dgm:dir/>
          <dgm:resizeHandles val="exact"/>
        </dgm:presLayoutVars>
      </dgm:prSet>
      <dgm:spPr/>
    </dgm:pt>
    <dgm:pt modelId="{7A39D662-3BFA-4E7A-A325-1CDDC69BF68A}" type="pres">
      <dgm:prSet presAssocID="{951AE1F7-4117-4FFA-93C4-0AC12D94F904}" presName="compNode" presStyleCnt="0"/>
      <dgm:spPr/>
    </dgm:pt>
    <dgm:pt modelId="{F1585023-5318-4284-BF6C-50FDEAFC3B1B}" type="pres">
      <dgm:prSet presAssocID="{951AE1F7-4117-4FFA-93C4-0AC12D94F904}" presName="iconBgRect" presStyleLbl="bgShp" presStyleIdx="0" presStyleCnt="4"/>
      <dgm:spPr/>
    </dgm:pt>
    <dgm:pt modelId="{789A2987-F249-4E37-8042-C5D9EF141B21}" type="pres">
      <dgm:prSet presAssocID="{951AE1F7-4117-4FFA-93C4-0AC12D94F90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A6A24FCA-F29C-4D16-8AF5-1AFAF21DD683}" type="pres">
      <dgm:prSet presAssocID="{951AE1F7-4117-4FFA-93C4-0AC12D94F904}" presName="spaceRect" presStyleCnt="0"/>
      <dgm:spPr/>
    </dgm:pt>
    <dgm:pt modelId="{7080B0B3-C1E0-4048-BE73-5C1386EF6DD6}" type="pres">
      <dgm:prSet presAssocID="{951AE1F7-4117-4FFA-93C4-0AC12D94F904}" presName="textRect" presStyleLbl="revTx" presStyleIdx="0" presStyleCnt="4">
        <dgm:presLayoutVars>
          <dgm:chMax val="1"/>
          <dgm:chPref val="1"/>
        </dgm:presLayoutVars>
      </dgm:prSet>
      <dgm:spPr/>
    </dgm:pt>
    <dgm:pt modelId="{3B451155-9DE2-421D-B36B-5DCBA4F705F6}" type="pres">
      <dgm:prSet presAssocID="{8D46CC5C-EF4F-4397-8F9C-8B643FF09F64}" presName="sibTrans" presStyleCnt="0"/>
      <dgm:spPr/>
    </dgm:pt>
    <dgm:pt modelId="{1575B20C-18A8-4351-AF0E-B61D3DF3D5A8}" type="pres">
      <dgm:prSet presAssocID="{6F5C44EC-DD0B-4437-8BF2-494D6FBCF499}" presName="compNode" presStyleCnt="0"/>
      <dgm:spPr/>
    </dgm:pt>
    <dgm:pt modelId="{EDFE7C5D-ED56-4205-A16B-E4E282D57355}" type="pres">
      <dgm:prSet presAssocID="{6F5C44EC-DD0B-4437-8BF2-494D6FBCF499}" presName="iconBgRect" presStyleLbl="bgShp" presStyleIdx="1" presStyleCnt="4"/>
      <dgm:spPr/>
    </dgm:pt>
    <dgm:pt modelId="{E2ADC9F1-08B7-4FF8-B940-2EAF89C2B3AB}" type="pres">
      <dgm:prSet presAssocID="{6F5C44EC-DD0B-4437-8BF2-494D6FBCF49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6B563C2-7748-4DF1-AB01-070B19A41708}" type="pres">
      <dgm:prSet presAssocID="{6F5C44EC-DD0B-4437-8BF2-494D6FBCF499}" presName="spaceRect" presStyleCnt="0"/>
      <dgm:spPr/>
    </dgm:pt>
    <dgm:pt modelId="{0EF3E1DD-5975-4EA7-9397-333E8650E0C9}" type="pres">
      <dgm:prSet presAssocID="{6F5C44EC-DD0B-4437-8BF2-494D6FBCF499}" presName="textRect" presStyleLbl="revTx" presStyleIdx="1" presStyleCnt="4">
        <dgm:presLayoutVars>
          <dgm:chMax val="1"/>
          <dgm:chPref val="1"/>
        </dgm:presLayoutVars>
      </dgm:prSet>
      <dgm:spPr/>
    </dgm:pt>
    <dgm:pt modelId="{F829FB26-98CB-4C05-ADF0-68CF0F904CEA}" type="pres">
      <dgm:prSet presAssocID="{27B69624-D03C-4333-9E7F-A498353B8A51}" presName="sibTrans" presStyleCnt="0"/>
      <dgm:spPr/>
    </dgm:pt>
    <dgm:pt modelId="{C3A085AB-A828-48E1-A4E6-F9D36FF826A3}" type="pres">
      <dgm:prSet presAssocID="{3EAF4C0B-F57C-4639-9EBF-F09B5CAF23E4}" presName="compNode" presStyleCnt="0"/>
      <dgm:spPr/>
    </dgm:pt>
    <dgm:pt modelId="{F6A15C17-90B2-48E4-98BE-78342A822CFD}" type="pres">
      <dgm:prSet presAssocID="{3EAF4C0B-F57C-4639-9EBF-F09B5CAF23E4}" presName="iconBgRect" presStyleLbl="bgShp" presStyleIdx="2" presStyleCnt="4"/>
      <dgm:spPr/>
    </dgm:pt>
    <dgm:pt modelId="{E269D78D-279A-4829-A608-05AC4E0990E2}" type="pres">
      <dgm:prSet presAssocID="{3EAF4C0B-F57C-4639-9EBF-F09B5CAF23E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D8BB51D6-77B8-4A00-9162-F04140962F91}" type="pres">
      <dgm:prSet presAssocID="{3EAF4C0B-F57C-4639-9EBF-F09B5CAF23E4}" presName="spaceRect" presStyleCnt="0"/>
      <dgm:spPr/>
    </dgm:pt>
    <dgm:pt modelId="{A300C399-A0AE-42A9-88BD-C2FB6AF2CF78}" type="pres">
      <dgm:prSet presAssocID="{3EAF4C0B-F57C-4639-9EBF-F09B5CAF23E4}" presName="textRect" presStyleLbl="revTx" presStyleIdx="2" presStyleCnt="4">
        <dgm:presLayoutVars>
          <dgm:chMax val="1"/>
          <dgm:chPref val="1"/>
        </dgm:presLayoutVars>
      </dgm:prSet>
      <dgm:spPr/>
    </dgm:pt>
    <dgm:pt modelId="{FD16658E-A63D-4A89-BBF8-8A443F092ABA}" type="pres">
      <dgm:prSet presAssocID="{8A2351C4-298B-4E78-A0D4-DDF91B201CAB}" presName="sibTrans" presStyleCnt="0"/>
      <dgm:spPr/>
    </dgm:pt>
    <dgm:pt modelId="{78B815B4-7CE4-4D2E-8FA0-1487BEC64E5F}" type="pres">
      <dgm:prSet presAssocID="{3EB238D2-BB9E-47F3-A9D3-4D87E27AC535}" presName="compNode" presStyleCnt="0"/>
      <dgm:spPr/>
    </dgm:pt>
    <dgm:pt modelId="{E8CD264E-041F-4482-B12A-FFB135424FAF}" type="pres">
      <dgm:prSet presAssocID="{3EB238D2-BB9E-47F3-A9D3-4D87E27AC535}" presName="iconBgRect" presStyleLbl="bgShp" presStyleIdx="3" presStyleCnt="4"/>
      <dgm:spPr/>
    </dgm:pt>
    <dgm:pt modelId="{2D42601F-C2D6-477E-9879-13465C3BE02B}" type="pres">
      <dgm:prSet presAssocID="{3EB238D2-BB9E-47F3-A9D3-4D87E27AC53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95DE8269-AFEE-4A34-8658-F6AA67CCDF03}" type="pres">
      <dgm:prSet presAssocID="{3EB238D2-BB9E-47F3-A9D3-4D87E27AC535}" presName="spaceRect" presStyleCnt="0"/>
      <dgm:spPr/>
    </dgm:pt>
    <dgm:pt modelId="{C90BAC7C-3FA2-4AD7-87ED-329277DAC59B}" type="pres">
      <dgm:prSet presAssocID="{3EB238D2-BB9E-47F3-A9D3-4D87E27AC535}" presName="textRect" presStyleLbl="revTx" presStyleIdx="3" presStyleCnt="4">
        <dgm:presLayoutVars>
          <dgm:chMax val="1"/>
          <dgm:chPref val="1"/>
        </dgm:presLayoutVars>
      </dgm:prSet>
      <dgm:spPr/>
    </dgm:pt>
  </dgm:ptLst>
  <dgm:cxnLst>
    <dgm:cxn modelId="{5D81E712-C1F9-4702-BAE4-78FC0C631344}" srcId="{D5E2C9C5-C28D-440A-87CE-4DD7C2D29C43}" destId="{951AE1F7-4117-4FFA-93C4-0AC12D94F904}" srcOrd="0" destOrd="0" parTransId="{EE70E6F8-E0C9-41E8-98CC-91A9CD52E554}" sibTransId="{8D46CC5C-EF4F-4397-8F9C-8B643FF09F64}"/>
    <dgm:cxn modelId="{9CC81973-F9EA-40AF-8597-73E8F807DF1F}" type="presOf" srcId="{3EAF4C0B-F57C-4639-9EBF-F09B5CAF23E4}" destId="{A300C399-A0AE-42A9-88BD-C2FB6AF2CF78}" srcOrd="0" destOrd="0" presId="urn:microsoft.com/office/officeart/2018/5/layout/IconCircleLabelList"/>
    <dgm:cxn modelId="{BDD8E578-C2E7-4B5A-ABFF-82BC67B55B74}" srcId="{D5E2C9C5-C28D-440A-87CE-4DD7C2D29C43}" destId="{3EB238D2-BB9E-47F3-A9D3-4D87E27AC535}" srcOrd="3" destOrd="0" parTransId="{97E6D32B-C5E7-4F8A-A4F8-F034B125280C}" sibTransId="{8FC11025-C27B-4DE7-B152-FC21679185F2}"/>
    <dgm:cxn modelId="{EFBF5E59-A174-43CF-A1C5-BEEC663BAC3F}" srcId="{D5E2C9C5-C28D-440A-87CE-4DD7C2D29C43}" destId="{3EAF4C0B-F57C-4639-9EBF-F09B5CAF23E4}" srcOrd="2" destOrd="0" parTransId="{A9FF8254-E22C-421D-A8E2-1AB6A6BD3644}" sibTransId="{8A2351C4-298B-4E78-A0D4-DDF91B201CAB}"/>
    <dgm:cxn modelId="{F09DBB7B-1B19-4BAE-A710-F319391F3865}" type="presOf" srcId="{D5E2C9C5-C28D-440A-87CE-4DD7C2D29C43}" destId="{EF058B3C-60BE-4AE6-9055-5F3166BF0EDE}" srcOrd="0" destOrd="0" presId="urn:microsoft.com/office/officeart/2018/5/layout/IconCircleLabelList"/>
    <dgm:cxn modelId="{01F7B7CF-39FB-43C4-8911-268D04A38733}" type="presOf" srcId="{6F5C44EC-DD0B-4437-8BF2-494D6FBCF499}" destId="{0EF3E1DD-5975-4EA7-9397-333E8650E0C9}" srcOrd="0" destOrd="0" presId="urn:microsoft.com/office/officeart/2018/5/layout/IconCircleLabelList"/>
    <dgm:cxn modelId="{5A3FD4DA-BE95-4AA1-8688-1995DD91A18A}" type="presOf" srcId="{951AE1F7-4117-4FFA-93C4-0AC12D94F904}" destId="{7080B0B3-C1E0-4048-BE73-5C1386EF6DD6}" srcOrd="0" destOrd="0" presId="urn:microsoft.com/office/officeart/2018/5/layout/IconCircleLabelList"/>
    <dgm:cxn modelId="{B8FDFCDC-3CE9-45CE-97BF-9F86BE18D0FA}" srcId="{D5E2C9C5-C28D-440A-87CE-4DD7C2D29C43}" destId="{6F5C44EC-DD0B-4437-8BF2-494D6FBCF499}" srcOrd="1" destOrd="0" parTransId="{CF4E2DD6-2509-494F-8A9F-26B5D33F40AD}" sibTransId="{27B69624-D03C-4333-9E7F-A498353B8A51}"/>
    <dgm:cxn modelId="{341DC6FD-FE18-484F-A800-0F068977D1DB}" type="presOf" srcId="{3EB238D2-BB9E-47F3-A9D3-4D87E27AC535}" destId="{C90BAC7C-3FA2-4AD7-87ED-329277DAC59B}" srcOrd="0" destOrd="0" presId="urn:microsoft.com/office/officeart/2018/5/layout/IconCircleLabelList"/>
    <dgm:cxn modelId="{C7F62433-FF38-487C-9A18-635EDB694EED}" type="presParOf" srcId="{EF058B3C-60BE-4AE6-9055-5F3166BF0EDE}" destId="{7A39D662-3BFA-4E7A-A325-1CDDC69BF68A}" srcOrd="0" destOrd="0" presId="urn:microsoft.com/office/officeart/2018/5/layout/IconCircleLabelList"/>
    <dgm:cxn modelId="{1BA541F2-D039-4908-AFEE-ED7AD36FC165}" type="presParOf" srcId="{7A39D662-3BFA-4E7A-A325-1CDDC69BF68A}" destId="{F1585023-5318-4284-BF6C-50FDEAFC3B1B}" srcOrd="0" destOrd="0" presId="urn:microsoft.com/office/officeart/2018/5/layout/IconCircleLabelList"/>
    <dgm:cxn modelId="{4325D640-498D-4115-BC1B-6D30BCDEE990}" type="presParOf" srcId="{7A39D662-3BFA-4E7A-A325-1CDDC69BF68A}" destId="{789A2987-F249-4E37-8042-C5D9EF141B21}" srcOrd="1" destOrd="0" presId="urn:microsoft.com/office/officeart/2018/5/layout/IconCircleLabelList"/>
    <dgm:cxn modelId="{44841E22-BCC1-4074-8901-BE1F2971812F}" type="presParOf" srcId="{7A39D662-3BFA-4E7A-A325-1CDDC69BF68A}" destId="{A6A24FCA-F29C-4D16-8AF5-1AFAF21DD683}" srcOrd="2" destOrd="0" presId="urn:microsoft.com/office/officeart/2018/5/layout/IconCircleLabelList"/>
    <dgm:cxn modelId="{8FE85526-B426-4866-BBDA-5BC62B77AEE8}" type="presParOf" srcId="{7A39D662-3BFA-4E7A-A325-1CDDC69BF68A}" destId="{7080B0B3-C1E0-4048-BE73-5C1386EF6DD6}" srcOrd="3" destOrd="0" presId="urn:microsoft.com/office/officeart/2018/5/layout/IconCircleLabelList"/>
    <dgm:cxn modelId="{B99F6D4D-27A8-4F51-ACFF-148E511CEB5D}" type="presParOf" srcId="{EF058B3C-60BE-4AE6-9055-5F3166BF0EDE}" destId="{3B451155-9DE2-421D-B36B-5DCBA4F705F6}" srcOrd="1" destOrd="0" presId="urn:microsoft.com/office/officeart/2018/5/layout/IconCircleLabelList"/>
    <dgm:cxn modelId="{CBA9BE54-037B-4EFB-8D89-301F8AC4DF1B}" type="presParOf" srcId="{EF058B3C-60BE-4AE6-9055-5F3166BF0EDE}" destId="{1575B20C-18A8-4351-AF0E-B61D3DF3D5A8}" srcOrd="2" destOrd="0" presId="urn:microsoft.com/office/officeart/2018/5/layout/IconCircleLabelList"/>
    <dgm:cxn modelId="{B75B63F3-3B92-4999-9E88-8911197FE40E}" type="presParOf" srcId="{1575B20C-18A8-4351-AF0E-B61D3DF3D5A8}" destId="{EDFE7C5D-ED56-4205-A16B-E4E282D57355}" srcOrd="0" destOrd="0" presId="urn:microsoft.com/office/officeart/2018/5/layout/IconCircleLabelList"/>
    <dgm:cxn modelId="{AF2F9704-DD39-4F57-B612-F878CE24C514}" type="presParOf" srcId="{1575B20C-18A8-4351-AF0E-B61D3DF3D5A8}" destId="{E2ADC9F1-08B7-4FF8-B940-2EAF89C2B3AB}" srcOrd="1" destOrd="0" presId="urn:microsoft.com/office/officeart/2018/5/layout/IconCircleLabelList"/>
    <dgm:cxn modelId="{AEC675C5-2378-4B7A-8DE9-21F66FF8F7E0}" type="presParOf" srcId="{1575B20C-18A8-4351-AF0E-B61D3DF3D5A8}" destId="{96B563C2-7748-4DF1-AB01-070B19A41708}" srcOrd="2" destOrd="0" presId="urn:microsoft.com/office/officeart/2018/5/layout/IconCircleLabelList"/>
    <dgm:cxn modelId="{7FA2859F-A19E-4E67-8A23-BB0CEA823134}" type="presParOf" srcId="{1575B20C-18A8-4351-AF0E-B61D3DF3D5A8}" destId="{0EF3E1DD-5975-4EA7-9397-333E8650E0C9}" srcOrd="3" destOrd="0" presId="urn:microsoft.com/office/officeart/2018/5/layout/IconCircleLabelList"/>
    <dgm:cxn modelId="{9A09A9DE-9A3A-4514-981F-138AECB708E0}" type="presParOf" srcId="{EF058B3C-60BE-4AE6-9055-5F3166BF0EDE}" destId="{F829FB26-98CB-4C05-ADF0-68CF0F904CEA}" srcOrd="3" destOrd="0" presId="urn:microsoft.com/office/officeart/2018/5/layout/IconCircleLabelList"/>
    <dgm:cxn modelId="{D786684F-624B-47C1-A014-9015585F40CF}" type="presParOf" srcId="{EF058B3C-60BE-4AE6-9055-5F3166BF0EDE}" destId="{C3A085AB-A828-48E1-A4E6-F9D36FF826A3}" srcOrd="4" destOrd="0" presId="urn:microsoft.com/office/officeart/2018/5/layout/IconCircleLabelList"/>
    <dgm:cxn modelId="{F2952FFB-9FFA-4976-808F-E8F941E0DA09}" type="presParOf" srcId="{C3A085AB-A828-48E1-A4E6-F9D36FF826A3}" destId="{F6A15C17-90B2-48E4-98BE-78342A822CFD}" srcOrd="0" destOrd="0" presId="urn:microsoft.com/office/officeart/2018/5/layout/IconCircleLabelList"/>
    <dgm:cxn modelId="{652AB9BA-0EAF-422F-96B4-61972D2BC7A3}" type="presParOf" srcId="{C3A085AB-A828-48E1-A4E6-F9D36FF826A3}" destId="{E269D78D-279A-4829-A608-05AC4E0990E2}" srcOrd="1" destOrd="0" presId="urn:microsoft.com/office/officeart/2018/5/layout/IconCircleLabelList"/>
    <dgm:cxn modelId="{4CE21EA6-2565-43D6-B62E-2A9CA4F34CC1}" type="presParOf" srcId="{C3A085AB-A828-48E1-A4E6-F9D36FF826A3}" destId="{D8BB51D6-77B8-4A00-9162-F04140962F91}" srcOrd="2" destOrd="0" presId="urn:microsoft.com/office/officeart/2018/5/layout/IconCircleLabelList"/>
    <dgm:cxn modelId="{59D13ED6-6D35-42BE-A4C7-E9F932618F8A}" type="presParOf" srcId="{C3A085AB-A828-48E1-A4E6-F9D36FF826A3}" destId="{A300C399-A0AE-42A9-88BD-C2FB6AF2CF78}" srcOrd="3" destOrd="0" presId="urn:microsoft.com/office/officeart/2018/5/layout/IconCircleLabelList"/>
    <dgm:cxn modelId="{0DF9CA75-CB7F-47D4-AB05-1E4BDC706E2F}" type="presParOf" srcId="{EF058B3C-60BE-4AE6-9055-5F3166BF0EDE}" destId="{FD16658E-A63D-4A89-BBF8-8A443F092ABA}" srcOrd="5" destOrd="0" presId="urn:microsoft.com/office/officeart/2018/5/layout/IconCircleLabelList"/>
    <dgm:cxn modelId="{18124C34-33BF-486E-8995-81DD64D67724}" type="presParOf" srcId="{EF058B3C-60BE-4AE6-9055-5F3166BF0EDE}" destId="{78B815B4-7CE4-4D2E-8FA0-1487BEC64E5F}" srcOrd="6" destOrd="0" presId="urn:microsoft.com/office/officeart/2018/5/layout/IconCircleLabelList"/>
    <dgm:cxn modelId="{DE113839-65E7-408E-AC3D-1D38C056FFAD}" type="presParOf" srcId="{78B815B4-7CE4-4D2E-8FA0-1487BEC64E5F}" destId="{E8CD264E-041F-4482-B12A-FFB135424FAF}" srcOrd="0" destOrd="0" presId="urn:microsoft.com/office/officeart/2018/5/layout/IconCircleLabelList"/>
    <dgm:cxn modelId="{6F1FF31D-AE41-48DB-8CD9-A94DDB497F6F}" type="presParOf" srcId="{78B815B4-7CE4-4D2E-8FA0-1487BEC64E5F}" destId="{2D42601F-C2D6-477E-9879-13465C3BE02B}" srcOrd="1" destOrd="0" presId="urn:microsoft.com/office/officeart/2018/5/layout/IconCircleLabelList"/>
    <dgm:cxn modelId="{B26120B0-905F-4795-B7E9-B51ACAE8BCCD}" type="presParOf" srcId="{78B815B4-7CE4-4D2E-8FA0-1487BEC64E5F}" destId="{95DE8269-AFEE-4A34-8658-F6AA67CCDF03}" srcOrd="2" destOrd="0" presId="urn:microsoft.com/office/officeart/2018/5/layout/IconCircleLabelList"/>
    <dgm:cxn modelId="{F5EF854E-724C-4FF2-8BCA-B0B09598B050}" type="presParOf" srcId="{78B815B4-7CE4-4D2E-8FA0-1487BEC64E5F}" destId="{C90BAC7C-3FA2-4AD7-87ED-329277DAC59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B67BBC-2284-49A9-83BD-6CF73606D47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63D7B1B-12D3-4C49-89FD-A3BF07B551BF}">
      <dgm:prSet/>
      <dgm:spPr/>
      <dgm:t>
        <a:bodyPr/>
        <a:lstStyle/>
        <a:p>
          <a:r>
            <a:rPr lang="en-US" b="1"/>
            <a:t>Who are my Stakeholders ?</a:t>
          </a:r>
          <a:endParaRPr lang="en-US"/>
        </a:p>
      </dgm:t>
    </dgm:pt>
    <dgm:pt modelId="{104666C7-DDCC-47FA-A1F5-2C06E2D0A95C}" type="parTrans" cxnId="{6C3B171A-8685-4AF3-A462-961C601599D6}">
      <dgm:prSet/>
      <dgm:spPr/>
      <dgm:t>
        <a:bodyPr/>
        <a:lstStyle/>
        <a:p>
          <a:endParaRPr lang="en-US"/>
        </a:p>
      </dgm:t>
    </dgm:pt>
    <dgm:pt modelId="{65C84E00-B5B1-4DB9-83EF-6A1ADEFD0341}" type="sibTrans" cxnId="{6C3B171A-8685-4AF3-A462-961C601599D6}">
      <dgm:prSet/>
      <dgm:spPr/>
      <dgm:t>
        <a:bodyPr/>
        <a:lstStyle/>
        <a:p>
          <a:endParaRPr lang="en-US"/>
        </a:p>
      </dgm:t>
    </dgm:pt>
    <dgm:pt modelId="{A11F9B7E-A461-4A0B-8D87-67FAB323FCC3}">
      <dgm:prSet/>
      <dgm:spPr/>
      <dgm:t>
        <a:bodyPr/>
        <a:lstStyle/>
        <a:p>
          <a:r>
            <a:rPr lang="en-US"/>
            <a:t>Customer Base.</a:t>
          </a:r>
        </a:p>
      </dgm:t>
    </dgm:pt>
    <dgm:pt modelId="{7C227F13-1E61-4440-8848-5AC260B52581}" type="parTrans" cxnId="{4F46F374-C703-47E2-A844-86D44D8A7FBC}">
      <dgm:prSet/>
      <dgm:spPr/>
      <dgm:t>
        <a:bodyPr/>
        <a:lstStyle/>
        <a:p>
          <a:endParaRPr lang="en-US"/>
        </a:p>
      </dgm:t>
    </dgm:pt>
    <dgm:pt modelId="{34D91145-92FC-4405-B916-80B59005D55C}" type="sibTrans" cxnId="{4F46F374-C703-47E2-A844-86D44D8A7FBC}">
      <dgm:prSet/>
      <dgm:spPr/>
      <dgm:t>
        <a:bodyPr/>
        <a:lstStyle/>
        <a:p>
          <a:endParaRPr lang="en-US"/>
        </a:p>
      </dgm:t>
    </dgm:pt>
    <dgm:pt modelId="{1771FCF7-F47B-4E68-8C64-2AC2A1F00AB9}">
      <dgm:prSet/>
      <dgm:spPr/>
      <dgm:t>
        <a:bodyPr/>
        <a:lstStyle/>
        <a:p>
          <a:r>
            <a:rPr lang="en-US"/>
            <a:t>Government.</a:t>
          </a:r>
        </a:p>
      </dgm:t>
    </dgm:pt>
    <dgm:pt modelId="{34D74D74-B48F-40D2-941F-61E864769178}" type="parTrans" cxnId="{CBF46B3C-FA40-4BC5-82FE-77B6CB2D8B7F}">
      <dgm:prSet/>
      <dgm:spPr/>
      <dgm:t>
        <a:bodyPr/>
        <a:lstStyle/>
        <a:p>
          <a:endParaRPr lang="en-US"/>
        </a:p>
      </dgm:t>
    </dgm:pt>
    <dgm:pt modelId="{43008304-0B13-4055-8BB8-114292FC261D}" type="sibTrans" cxnId="{CBF46B3C-FA40-4BC5-82FE-77B6CB2D8B7F}">
      <dgm:prSet/>
      <dgm:spPr/>
      <dgm:t>
        <a:bodyPr/>
        <a:lstStyle/>
        <a:p>
          <a:endParaRPr lang="en-US"/>
        </a:p>
      </dgm:t>
    </dgm:pt>
    <dgm:pt modelId="{E5BA0767-DE6C-408D-B6BC-D24DB7D19D16}">
      <dgm:prSet/>
      <dgm:spPr/>
      <dgm:t>
        <a:bodyPr/>
        <a:lstStyle/>
        <a:p>
          <a:r>
            <a:rPr lang="en-US"/>
            <a:t>Employees.</a:t>
          </a:r>
        </a:p>
      </dgm:t>
    </dgm:pt>
    <dgm:pt modelId="{7EAD59C5-4876-48B6-BA28-FE9CE546893D}" type="parTrans" cxnId="{141C3FDA-D70B-4B55-BDFD-F5AF2DA48394}">
      <dgm:prSet/>
      <dgm:spPr/>
      <dgm:t>
        <a:bodyPr/>
        <a:lstStyle/>
        <a:p>
          <a:endParaRPr lang="en-US"/>
        </a:p>
      </dgm:t>
    </dgm:pt>
    <dgm:pt modelId="{138B2726-CF92-419F-A7B9-15D958A14C67}" type="sibTrans" cxnId="{141C3FDA-D70B-4B55-BDFD-F5AF2DA48394}">
      <dgm:prSet/>
      <dgm:spPr/>
      <dgm:t>
        <a:bodyPr/>
        <a:lstStyle/>
        <a:p>
          <a:endParaRPr lang="en-US"/>
        </a:p>
      </dgm:t>
    </dgm:pt>
    <dgm:pt modelId="{4BD88604-90CC-4D2E-A7C4-763765FF60D1}" type="pres">
      <dgm:prSet presAssocID="{8FB67BBC-2284-49A9-83BD-6CF73606D473}" presName="root" presStyleCnt="0">
        <dgm:presLayoutVars>
          <dgm:dir/>
          <dgm:resizeHandles val="exact"/>
        </dgm:presLayoutVars>
      </dgm:prSet>
      <dgm:spPr/>
    </dgm:pt>
    <dgm:pt modelId="{9E6B0693-F985-4108-8D3D-E607A13949CB}" type="pres">
      <dgm:prSet presAssocID="{363D7B1B-12D3-4C49-89FD-A3BF07B551BF}" presName="compNode" presStyleCnt="0"/>
      <dgm:spPr/>
    </dgm:pt>
    <dgm:pt modelId="{F31679B2-0459-4580-8ECE-962777A722CB}" type="pres">
      <dgm:prSet presAssocID="{363D7B1B-12D3-4C49-89FD-A3BF07B551BF}" presName="bgRect" presStyleLbl="bgShp" presStyleIdx="0" presStyleCnt="4"/>
      <dgm:spPr/>
    </dgm:pt>
    <dgm:pt modelId="{5934EF18-FE16-4D39-B8E5-99F5E1AFF019}" type="pres">
      <dgm:prSet presAssocID="{363D7B1B-12D3-4C49-89FD-A3BF07B551B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a:ext>
      </dgm:extLst>
    </dgm:pt>
    <dgm:pt modelId="{2445FE89-F47A-4DA0-A89A-5D58A45EE6ED}" type="pres">
      <dgm:prSet presAssocID="{363D7B1B-12D3-4C49-89FD-A3BF07B551BF}" presName="spaceRect" presStyleCnt="0"/>
      <dgm:spPr/>
    </dgm:pt>
    <dgm:pt modelId="{01D12392-0670-4B1A-B43D-D2A44C879604}" type="pres">
      <dgm:prSet presAssocID="{363D7B1B-12D3-4C49-89FD-A3BF07B551BF}" presName="parTx" presStyleLbl="revTx" presStyleIdx="0" presStyleCnt="4">
        <dgm:presLayoutVars>
          <dgm:chMax val="0"/>
          <dgm:chPref val="0"/>
        </dgm:presLayoutVars>
      </dgm:prSet>
      <dgm:spPr/>
    </dgm:pt>
    <dgm:pt modelId="{3D3FE6F4-9D1D-42D4-8944-B2184F747106}" type="pres">
      <dgm:prSet presAssocID="{65C84E00-B5B1-4DB9-83EF-6A1ADEFD0341}" presName="sibTrans" presStyleCnt="0"/>
      <dgm:spPr/>
    </dgm:pt>
    <dgm:pt modelId="{E10B52C6-FA49-4139-AEB5-ABF42D393F11}" type="pres">
      <dgm:prSet presAssocID="{A11F9B7E-A461-4A0B-8D87-67FAB323FCC3}" presName="compNode" presStyleCnt="0"/>
      <dgm:spPr/>
    </dgm:pt>
    <dgm:pt modelId="{06477125-166E-4D15-8DE9-CBE7A025C607}" type="pres">
      <dgm:prSet presAssocID="{A11F9B7E-A461-4A0B-8D87-67FAB323FCC3}" presName="bgRect" presStyleLbl="bgShp" presStyleIdx="1" presStyleCnt="4"/>
      <dgm:spPr/>
    </dgm:pt>
    <dgm:pt modelId="{1769822B-3BA0-4C97-A8D5-E81A1B58D5A0}" type="pres">
      <dgm:prSet presAssocID="{A11F9B7E-A461-4A0B-8D87-67FAB323FCC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ustomer Review"/>
        </a:ext>
      </dgm:extLst>
    </dgm:pt>
    <dgm:pt modelId="{C3A905E8-5C6F-4650-8E7D-40A7A8B3B956}" type="pres">
      <dgm:prSet presAssocID="{A11F9B7E-A461-4A0B-8D87-67FAB323FCC3}" presName="spaceRect" presStyleCnt="0"/>
      <dgm:spPr/>
    </dgm:pt>
    <dgm:pt modelId="{AD9B851A-AC08-4EAC-95E7-BB7918800807}" type="pres">
      <dgm:prSet presAssocID="{A11F9B7E-A461-4A0B-8D87-67FAB323FCC3}" presName="parTx" presStyleLbl="revTx" presStyleIdx="1" presStyleCnt="4">
        <dgm:presLayoutVars>
          <dgm:chMax val="0"/>
          <dgm:chPref val="0"/>
        </dgm:presLayoutVars>
      </dgm:prSet>
      <dgm:spPr/>
    </dgm:pt>
    <dgm:pt modelId="{7FB7EB94-08D5-4B14-BD9E-1E1B31EF79A7}" type="pres">
      <dgm:prSet presAssocID="{34D91145-92FC-4405-B916-80B59005D55C}" presName="sibTrans" presStyleCnt="0"/>
      <dgm:spPr/>
    </dgm:pt>
    <dgm:pt modelId="{0855FAEB-B738-45CE-A3EB-5B264955510F}" type="pres">
      <dgm:prSet presAssocID="{1771FCF7-F47B-4E68-8C64-2AC2A1F00AB9}" presName="compNode" presStyleCnt="0"/>
      <dgm:spPr/>
    </dgm:pt>
    <dgm:pt modelId="{37E59D47-1B37-4DBA-B5FC-0B1316634C14}" type="pres">
      <dgm:prSet presAssocID="{1771FCF7-F47B-4E68-8C64-2AC2A1F00AB9}" presName="bgRect" presStyleLbl="bgShp" presStyleIdx="2" presStyleCnt="4"/>
      <dgm:spPr/>
    </dgm:pt>
    <dgm:pt modelId="{FCB114C7-903E-48CA-ABAC-9F58F96A7DB0}" type="pres">
      <dgm:prSet presAssocID="{1771FCF7-F47B-4E68-8C64-2AC2A1F00AB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nk"/>
        </a:ext>
      </dgm:extLst>
    </dgm:pt>
    <dgm:pt modelId="{413F0CBA-C130-42B8-BF45-20E2DDDCCF58}" type="pres">
      <dgm:prSet presAssocID="{1771FCF7-F47B-4E68-8C64-2AC2A1F00AB9}" presName="spaceRect" presStyleCnt="0"/>
      <dgm:spPr/>
    </dgm:pt>
    <dgm:pt modelId="{0D9D7DAD-A912-4587-8A56-336D6FF139E1}" type="pres">
      <dgm:prSet presAssocID="{1771FCF7-F47B-4E68-8C64-2AC2A1F00AB9}" presName="parTx" presStyleLbl="revTx" presStyleIdx="2" presStyleCnt="4">
        <dgm:presLayoutVars>
          <dgm:chMax val="0"/>
          <dgm:chPref val="0"/>
        </dgm:presLayoutVars>
      </dgm:prSet>
      <dgm:spPr/>
    </dgm:pt>
    <dgm:pt modelId="{E481B55E-4DE9-423D-BA81-2BD5C06FE114}" type="pres">
      <dgm:prSet presAssocID="{43008304-0B13-4055-8BB8-114292FC261D}" presName="sibTrans" presStyleCnt="0"/>
      <dgm:spPr/>
    </dgm:pt>
    <dgm:pt modelId="{C20E1A6B-C362-46AE-B15B-7003281C0659}" type="pres">
      <dgm:prSet presAssocID="{E5BA0767-DE6C-408D-B6BC-D24DB7D19D16}" presName="compNode" presStyleCnt="0"/>
      <dgm:spPr/>
    </dgm:pt>
    <dgm:pt modelId="{8EBF6E03-4D36-496A-8F0A-BDC885758A35}" type="pres">
      <dgm:prSet presAssocID="{E5BA0767-DE6C-408D-B6BC-D24DB7D19D16}" presName="bgRect" presStyleLbl="bgShp" presStyleIdx="3" presStyleCnt="4"/>
      <dgm:spPr/>
    </dgm:pt>
    <dgm:pt modelId="{53602E09-84ED-42A5-9979-1AAAAC398D48}" type="pres">
      <dgm:prSet presAssocID="{E5BA0767-DE6C-408D-B6BC-D24DB7D19D1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m"/>
        </a:ext>
      </dgm:extLst>
    </dgm:pt>
    <dgm:pt modelId="{72070279-A44D-4283-89EB-AB1E0C8A4D42}" type="pres">
      <dgm:prSet presAssocID="{E5BA0767-DE6C-408D-B6BC-D24DB7D19D16}" presName="spaceRect" presStyleCnt="0"/>
      <dgm:spPr/>
    </dgm:pt>
    <dgm:pt modelId="{97FC7172-7E6A-4EBE-8427-91A78FDDC872}" type="pres">
      <dgm:prSet presAssocID="{E5BA0767-DE6C-408D-B6BC-D24DB7D19D16}" presName="parTx" presStyleLbl="revTx" presStyleIdx="3" presStyleCnt="4">
        <dgm:presLayoutVars>
          <dgm:chMax val="0"/>
          <dgm:chPref val="0"/>
        </dgm:presLayoutVars>
      </dgm:prSet>
      <dgm:spPr/>
    </dgm:pt>
  </dgm:ptLst>
  <dgm:cxnLst>
    <dgm:cxn modelId="{6C3B171A-8685-4AF3-A462-961C601599D6}" srcId="{8FB67BBC-2284-49A9-83BD-6CF73606D473}" destId="{363D7B1B-12D3-4C49-89FD-A3BF07B551BF}" srcOrd="0" destOrd="0" parTransId="{104666C7-DDCC-47FA-A1F5-2C06E2D0A95C}" sibTransId="{65C84E00-B5B1-4DB9-83EF-6A1ADEFD0341}"/>
    <dgm:cxn modelId="{387E2F20-813A-412E-9ABC-15978608AD8A}" type="presOf" srcId="{A11F9B7E-A461-4A0B-8D87-67FAB323FCC3}" destId="{AD9B851A-AC08-4EAC-95E7-BB7918800807}" srcOrd="0" destOrd="0" presId="urn:microsoft.com/office/officeart/2018/2/layout/IconVerticalSolidList"/>
    <dgm:cxn modelId="{CBF46B3C-FA40-4BC5-82FE-77B6CB2D8B7F}" srcId="{8FB67BBC-2284-49A9-83BD-6CF73606D473}" destId="{1771FCF7-F47B-4E68-8C64-2AC2A1F00AB9}" srcOrd="2" destOrd="0" parTransId="{34D74D74-B48F-40D2-941F-61E864769178}" sibTransId="{43008304-0B13-4055-8BB8-114292FC261D}"/>
    <dgm:cxn modelId="{666FFF70-96A4-4E91-9285-602114BBE2F4}" type="presOf" srcId="{8FB67BBC-2284-49A9-83BD-6CF73606D473}" destId="{4BD88604-90CC-4D2E-A7C4-763765FF60D1}" srcOrd="0" destOrd="0" presId="urn:microsoft.com/office/officeart/2018/2/layout/IconVerticalSolidList"/>
    <dgm:cxn modelId="{4F46F374-C703-47E2-A844-86D44D8A7FBC}" srcId="{8FB67BBC-2284-49A9-83BD-6CF73606D473}" destId="{A11F9B7E-A461-4A0B-8D87-67FAB323FCC3}" srcOrd="1" destOrd="0" parTransId="{7C227F13-1E61-4440-8848-5AC260B52581}" sibTransId="{34D91145-92FC-4405-B916-80B59005D55C}"/>
    <dgm:cxn modelId="{AD26509B-7C63-4668-9196-3007C1900139}" type="presOf" srcId="{1771FCF7-F47B-4E68-8C64-2AC2A1F00AB9}" destId="{0D9D7DAD-A912-4587-8A56-336D6FF139E1}" srcOrd="0" destOrd="0" presId="urn:microsoft.com/office/officeart/2018/2/layout/IconVerticalSolidList"/>
    <dgm:cxn modelId="{1966A49B-5B98-44CF-AA6E-B056C8EA7938}" type="presOf" srcId="{363D7B1B-12D3-4C49-89FD-A3BF07B551BF}" destId="{01D12392-0670-4B1A-B43D-D2A44C879604}" srcOrd="0" destOrd="0" presId="urn:microsoft.com/office/officeart/2018/2/layout/IconVerticalSolidList"/>
    <dgm:cxn modelId="{81254CA0-901C-481E-A5B0-E4BA19D250C0}" type="presOf" srcId="{E5BA0767-DE6C-408D-B6BC-D24DB7D19D16}" destId="{97FC7172-7E6A-4EBE-8427-91A78FDDC872}" srcOrd="0" destOrd="0" presId="urn:microsoft.com/office/officeart/2018/2/layout/IconVerticalSolidList"/>
    <dgm:cxn modelId="{141C3FDA-D70B-4B55-BDFD-F5AF2DA48394}" srcId="{8FB67BBC-2284-49A9-83BD-6CF73606D473}" destId="{E5BA0767-DE6C-408D-B6BC-D24DB7D19D16}" srcOrd="3" destOrd="0" parTransId="{7EAD59C5-4876-48B6-BA28-FE9CE546893D}" sibTransId="{138B2726-CF92-419F-A7B9-15D958A14C67}"/>
    <dgm:cxn modelId="{B0226762-9797-4446-B47C-E1B4821C3E0B}" type="presParOf" srcId="{4BD88604-90CC-4D2E-A7C4-763765FF60D1}" destId="{9E6B0693-F985-4108-8D3D-E607A13949CB}" srcOrd="0" destOrd="0" presId="urn:microsoft.com/office/officeart/2018/2/layout/IconVerticalSolidList"/>
    <dgm:cxn modelId="{2ABAB1B9-622E-4A02-A66B-F5A2EBC9F508}" type="presParOf" srcId="{9E6B0693-F985-4108-8D3D-E607A13949CB}" destId="{F31679B2-0459-4580-8ECE-962777A722CB}" srcOrd="0" destOrd="0" presId="urn:microsoft.com/office/officeart/2018/2/layout/IconVerticalSolidList"/>
    <dgm:cxn modelId="{2C6553F2-8407-4000-8576-EFD83303681B}" type="presParOf" srcId="{9E6B0693-F985-4108-8D3D-E607A13949CB}" destId="{5934EF18-FE16-4D39-B8E5-99F5E1AFF019}" srcOrd="1" destOrd="0" presId="urn:microsoft.com/office/officeart/2018/2/layout/IconVerticalSolidList"/>
    <dgm:cxn modelId="{CE7517D8-092A-447C-BF69-470BEED97E84}" type="presParOf" srcId="{9E6B0693-F985-4108-8D3D-E607A13949CB}" destId="{2445FE89-F47A-4DA0-A89A-5D58A45EE6ED}" srcOrd="2" destOrd="0" presId="urn:microsoft.com/office/officeart/2018/2/layout/IconVerticalSolidList"/>
    <dgm:cxn modelId="{D0086C37-876D-4FBA-AEB7-0CD6E07998B1}" type="presParOf" srcId="{9E6B0693-F985-4108-8D3D-E607A13949CB}" destId="{01D12392-0670-4B1A-B43D-D2A44C879604}" srcOrd="3" destOrd="0" presId="urn:microsoft.com/office/officeart/2018/2/layout/IconVerticalSolidList"/>
    <dgm:cxn modelId="{914877D6-0B47-44A7-8EC3-8A6CB3CB66CF}" type="presParOf" srcId="{4BD88604-90CC-4D2E-A7C4-763765FF60D1}" destId="{3D3FE6F4-9D1D-42D4-8944-B2184F747106}" srcOrd="1" destOrd="0" presId="urn:microsoft.com/office/officeart/2018/2/layout/IconVerticalSolidList"/>
    <dgm:cxn modelId="{E8625806-6919-4EC5-B806-F4B5931DDB9B}" type="presParOf" srcId="{4BD88604-90CC-4D2E-A7C4-763765FF60D1}" destId="{E10B52C6-FA49-4139-AEB5-ABF42D393F11}" srcOrd="2" destOrd="0" presId="urn:microsoft.com/office/officeart/2018/2/layout/IconVerticalSolidList"/>
    <dgm:cxn modelId="{AA79FE40-2CBB-4B08-A555-09A5C49109DE}" type="presParOf" srcId="{E10B52C6-FA49-4139-AEB5-ABF42D393F11}" destId="{06477125-166E-4D15-8DE9-CBE7A025C607}" srcOrd="0" destOrd="0" presId="urn:microsoft.com/office/officeart/2018/2/layout/IconVerticalSolidList"/>
    <dgm:cxn modelId="{66CB79AF-F51A-484C-AD3C-F96F2E1438BE}" type="presParOf" srcId="{E10B52C6-FA49-4139-AEB5-ABF42D393F11}" destId="{1769822B-3BA0-4C97-A8D5-E81A1B58D5A0}" srcOrd="1" destOrd="0" presId="urn:microsoft.com/office/officeart/2018/2/layout/IconVerticalSolidList"/>
    <dgm:cxn modelId="{5A75DF2F-70A3-4995-A1D8-16B14760EE45}" type="presParOf" srcId="{E10B52C6-FA49-4139-AEB5-ABF42D393F11}" destId="{C3A905E8-5C6F-4650-8E7D-40A7A8B3B956}" srcOrd="2" destOrd="0" presId="urn:microsoft.com/office/officeart/2018/2/layout/IconVerticalSolidList"/>
    <dgm:cxn modelId="{E12086DD-4512-4E16-8CB6-971C3A84A0BC}" type="presParOf" srcId="{E10B52C6-FA49-4139-AEB5-ABF42D393F11}" destId="{AD9B851A-AC08-4EAC-95E7-BB7918800807}" srcOrd="3" destOrd="0" presId="urn:microsoft.com/office/officeart/2018/2/layout/IconVerticalSolidList"/>
    <dgm:cxn modelId="{577BA90E-6B2B-451D-BB14-3962EF6B2AF5}" type="presParOf" srcId="{4BD88604-90CC-4D2E-A7C4-763765FF60D1}" destId="{7FB7EB94-08D5-4B14-BD9E-1E1B31EF79A7}" srcOrd="3" destOrd="0" presId="urn:microsoft.com/office/officeart/2018/2/layout/IconVerticalSolidList"/>
    <dgm:cxn modelId="{845E504F-D63A-4B55-9143-E677A75EF865}" type="presParOf" srcId="{4BD88604-90CC-4D2E-A7C4-763765FF60D1}" destId="{0855FAEB-B738-45CE-A3EB-5B264955510F}" srcOrd="4" destOrd="0" presId="urn:microsoft.com/office/officeart/2018/2/layout/IconVerticalSolidList"/>
    <dgm:cxn modelId="{5DB6999F-E799-4969-8FF7-C83A85945528}" type="presParOf" srcId="{0855FAEB-B738-45CE-A3EB-5B264955510F}" destId="{37E59D47-1B37-4DBA-B5FC-0B1316634C14}" srcOrd="0" destOrd="0" presId="urn:microsoft.com/office/officeart/2018/2/layout/IconVerticalSolidList"/>
    <dgm:cxn modelId="{9713C63D-AA4E-4ADE-9D81-34D764E50C0E}" type="presParOf" srcId="{0855FAEB-B738-45CE-A3EB-5B264955510F}" destId="{FCB114C7-903E-48CA-ABAC-9F58F96A7DB0}" srcOrd="1" destOrd="0" presId="urn:microsoft.com/office/officeart/2018/2/layout/IconVerticalSolidList"/>
    <dgm:cxn modelId="{6B9AA4A7-33FF-4656-9CEF-22CCE320CC87}" type="presParOf" srcId="{0855FAEB-B738-45CE-A3EB-5B264955510F}" destId="{413F0CBA-C130-42B8-BF45-20E2DDDCCF58}" srcOrd="2" destOrd="0" presId="urn:microsoft.com/office/officeart/2018/2/layout/IconVerticalSolidList"/>
    <dgm:cxn modelId="{25C29C75-BC52-45E0-9178-E626AC7790E3}" type="presParOf" srcId="{0855FAEB-B738-45CE-A3EB-5B264955510F}" destId="{0D9D7DAD-A912-4587-8A56-336D6FF139E1}" srcOrd="3" destOrd="0" presId="urn:microsoft.com/office/officeart/2018/2/layout/IconVerticalSolidList"/>
    <dgm:cxn modelId="{7FE8DCEB-DC00-4E9B-8940-98EBF7A92C58}" type="presParOf" srcId="{4BD88604-90CC-4D2E-A7C4-763765FF60D1}" destId="{E481B55E-4DE9-423D-BA81-2BD5C06FE114}" srcOrd="5" destOrd="0" presId="urn:microsoft.com/office/officeart/2018/2/layout/IconVerticalSolidList"/>
    <dgm:cxn modelId="{22D3505A-31F5-4935-8769-10517A7FFB70}" type="presParOf" srcId="{4BD88604-90CC-4D2E-A7C4-763765FF60D1}" destId="{C20E1A6B-C362-46AE-B15B-7003281C0659}" srcOrd="6" destOrd="0" presId="urn:microsoft.com/office/officeart/2018/2/layout/IconVerticalSolidList"/>
    <dgm:cxn modelId="{300D759E-3F1E-4FEF-8FDB-938F4B8A9AA6}" type="presParOf" srcId="{C20E1A6B-C362-46AE-B15B-7003281C0659}" destId="{8EBF6E03-4D36-496A-8F0A-BDC885758A35}" srcOrd="0" destOrd="0" presId="urn:microsoft.com/office/officeart/2018/2/layout/IconVerticalSolidList"/>
    <dgm:cxn modelId="{1A173324-E31A-4245-98FF-D94149B17700}" type="presParOf" srcId="{C20E1A6B-C362-46AE-B15B-7003281C0659}" destId="{53602E09-84ED-42A5-9979-1AAAAC398D48}" srcOrd="1" destOrd="0" presId="urn:microsoft.com/office/officeart/2018/2/layout/IconVerticalSolidList"/>
    <dgm:cxn modelId="{A60AC04A-4A3D-4604-867A-57D259D53402}" type="presParOf" srcId="{C20E1A6B-C362-46AE-B15B-7003281C0659}" destId="{72070279-A44D-4283-89EB-AB1E0C8A4D42}" srcOrd="2" destOrd="0" presId="urn:microsoft.com/office/officeart/2018/2/layout/IconVerticalSolidList"/>
    <dgm:cxn modelId="{5F8DA257-F771-44B2-80BD-41D56B849155}" type="presParOf" srcId="{C20E1A6B-C362-46AE-B15B-7003281C0659}" destId="{97FC7172-7E6A-4EBE-8427-91A78FDDC87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674191-B023-4F43-8591-AB4F6B55CDBB}"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AF4A34C3-A8D9-40E8-85E6-6477909BACAB}">
      <dgm:prSet custT="1"/>
      <dgm:spPr/>
      <dgm:t>
        <a:bodyPr/>
        <a:lstStyle/>
        <a:p>
          <a:pPr>
            <a:lnSpc>
              <a:spcPct val="100000"/>
            </a:lnSpc>
          </a:pPr>
          <a:r>
            <a:rPr lang="en-IN" sz="1600" b="1" dirty="0"/>
            <a:t>Potential Analytics Solution:</a:t>
          </a:r>
          <a:endParaRPr lang="en-US" sz="1600" dirty="0"/>
        </a:p>
      </dgm:t>
    </dgm:pt>
    <dgm:pt modelId="{7100FE11-46F7-45DA-90D9-A45832B8EAF9}" type="parTrans" cxnId="{84EDB7EE-5395-4425-B579-BF85E179607E}">
      <dgm:prSet/>
      <dgm:spPr/>
      <dgm:t>
        <a:bodyPr/>
        <a:lstStyle/>
        <a:p>
          <a:endParaRPr lang="en-US"/>
        </a:p>
      </dgm:t>
    </dgm:pt>
    <dgm:pt modelId="{4980AC41-941C-4F67-8B11-02AE5ED3DA4F}" type="sibTrans" cxnId="{84EDB7EE-5395-4425-B579-BF85E179607E}">
      <dgm:prSet/>
      <dgm:spPr/>
      <dgm:t>
        <a:bodyPr/>
        <a:lstStyle/>
        <a:p>
          <a:endParaRPr lang="en-US"/>
        </a:p>
      </dgm:t>
    </dgm:pt>
    <dgm:pt modelId="{2FEDE32E-5F7B-4B26-8D70-83B7FEADDDD6}">
      <dgm:prSet/>
      <dgm:spPr/>
      <dgm:t>
        <a:bodyPr/>
        <a:lstStyle/>
        <a:p>
          <a:pPr>
            <a:lnSpc>
              <a:spcPct val="100000"/>
            </a:lnSpc>
          </a:pPr>
          <a:r>
            <a:rPr lang="en-IN"/>
            <a:t>Prediction of Taxi Trip Duration of taxi rides in New York to </a:t>
          </a:r>
          <a:r>
            <a:rPr lang="en-US"/>
            <a:t>improve the efficiency of Electronic Taxi Dispatching Systems which will decrease time loss and increase the profits.</a:t>
          </a:r>
        </a:p>
      </dgm:t>
    </dgm:pt>
    <dgm:pt modelId="{33B86AEA-449E-43EC-9892-52E24A0691D9}" type="parTrans" cxnId="{61991024-4140-4AE1-B538-4CA05E09C0F8}">
      <dgm:prSet/>
      <dgm:spPr/>
      <dgm:t>
        <a:bodyPr/>
        <a:lstStyle/>
        <a:p>
          <a:endParaRPr lang="en-US"/>
        </a:p>
      </dgm:t>
    </dgm:pt>
    <dgm:pt modelId="{4DE803FF-67C1-450E-A1F3-0B4D537A9581}" type="sibTrans" cxnId="{61991024-4140-4AE1-B538-4CA05E09C0F8}">
      <dgm:prSet/>
      <dgm:spPr/>
      <dgm:t>
        <a:bodyPr/>
        <a:lstStyle/>
        <a:p>
          <a:endParaRPr lang="en-US"/>
        </a:p>
      </dgm:t>
    </dgm:pt>
    <dgm:pt modelId="{6FE16485-D2D0-4BEF-994D-221FBEBE61BB}">
      <dgm:prSet custT="1"/>
      <dgm:spPr/>
      <dgm:t>
        <a:bodyPr/>
        <a:lstStyle/>
        <a:p>
          <a:pPr>
            <a:lnSpc>
              <a:spcPct val="100000"/>
            </a:lnSpc>
          </a:pPr>
          <a:r>
            <a:rPr lang="en-IN" sz="1600" b="1" dirty="0"/>
            <a:t>Refined Problem Statement: </a:t>
          </a:r>
          <a:endParaRPr lang="en-US" sz="1600" dirty="0"/>
        </a:p>
      </dgm:t>
    </dgm:pt>
    <dgm:pt modelId="{10D30EA4-1A8A-46B3-B947-63C6A997048B}" type="parTrans" cxnId="{EC7A46BB-3182-4B53-A328-441487B263EE}">
      <dgm:prSet/>
      <dgm:spPr/>
      <dgm:t>
        <a:bodyPr/>
        <a:lstStyle/>
        <a:p>
          <a:endParaRPr lang="en-US"/>
        </a:p>
      </dgm:t>
    </dgm:pt>
    <dgm:pt modelId="{6FD3A4CC-DBEA-4EBD-B670-D08AD538966E}" type="sibTrans" cxnId="{EC7A46BB-3182-4B53-A328-441487B263EE}">
      <dgm:prSet/>
      <dgm:spPr/>
      <dgm:t>
        <a:bodyPr/>
        <a:lstStyle/>
        <a:p>
          <a:endParaRPr lang="en-US"/>
        </a:p>
      </dgm:t>
    </dgm:pt>
    <dgm:pt modelId="{A4128ECF-F06D-444A-807B-232B3A5771A2}">
      <dgm:prSet/>
      <dgm:spPr/>
      <dgm:t>
        <a:bodyPr/>
        <a:lstStyle/>
        <a:p>
          <a:pPr>
            <a:lnSpc>
              <a:spcPct val="100000"/>
            </a:lnSpc>
          </a:pPr>
          <a:r>
            <a:rPr lang="en-IN"/>
            <a:t>To predict the </a:t>
          </a:r>
          <a:r>
            <a:rPr lang="en-IN" i="1"/>
            <a:t>duration of taxi rides in New York City </a:t>
          </a:r>
          <a:r>
            <a:rPr lang="en-IN"/>
            <a:t>based on features like trip coordinates or pickup date and time.   </a:t>
          </a:r>
          <a:endParaRPr lang="en-US"/>
        </a:p>
      </dgm:t>
    </dgm:pt>
    <dgm:pt modelId="{B8DC24F8-B927-4652-947E-AE0465320318}" type="parTrans" cxnId="{0250CED5-9E14-47C5-B9D3-9C9B86BCD4AA}">
      <dgm:prSet/>
      <dgm:spPr/>
      <dgm:t>
        <a:bodyPr/>
        <a:lstStyle/>
        <a:p>
          <a:endParaRPr lang="en-US"/>
        </a:p>
      </dgm:t>
    </dgm:pt>
    <dgm:pt modelId="{674C719C-A712-493F-A057-0B472E2474E3}" type="sibTrans" cxnId="{0250CED5-9E14-47C5-B9D3-9C9B86BCD4AA}">
      <dgm:prSet/>
      <dgm:spPr/>
      <dgm:t>
        <a:bodyPr/>
        <a:lstStyle/>
        <a:p>
          <a:endParaRPr lang="en-US"/>
        </a:p>
      </dgm:t>
    </dgm:pt>
    <dgm:pt modelId="{FA33D66C-FFD5-4604-B369-4A3C26651E0C}">
      <dgm:prSet custT="1"/>
      <dgm:spPr/>
      <dgm:t>
        <a:bodyPr/>
        <a:lstStyle/>
        <a:p>
          <a:pPr>
            <a:lnSpc>
              <a:spcPct val="100000"/>
            </a:lnSpc>
          </a:pPr>
          <a:r>
            <a:rPr lang="en-IN" sz="1600" b="1" dirty="0"/>
            <a:t>Benefits: </a:t>
          </a:r>
          <a:endParaRPr lang="en-US" sz="1600" dirty="0"/>
        </a:p>
      </dgm:t>
    </dgm:pt>
    <dgm:pt modelId="{B46BC3B9-991F-4BF3-A60C-33FEA778BEFB}" type="parTrans" cxnId="{7D89DAFB-BEB4-431B-ABFE-257D03E217D8}">
      <dgm:prSet/>
      <dgm:spPr/>
      <dgm:t>
        <a:bodyPr/>
        <a:lstStyle/>
        <a:p>
          <a:endParaRPr lang="en-US"/>
        </a:p>
      </dgm:t>
    </dgm:pt>
    <dgm:pt modelId="{BF04860F-392F-469A-8901-76D24440D851}" type="sibTrans" cxnId="{7D89DAFB-BEB4-431B-ABFE-257D03E217D8}">
      <dgm:prSet/>
      <dgm:spPr/>
      <dgm:t>
        <a:bodyPr/>
        <a:lstStyle/>
        <a:p>
          <a:endParaRPr lang="en-US"/>
        </a:p>
      </dgm:t>
    </dgm:pt>
    <dgm:pt modelId="{941795A0-C997-4B37-9155-1BF7F9546DEB}">
      <dgm:prSet/>
      <dgm:spPr/>
      <dgm:t>
        <a:bodyPr/>
        <a:lstStyle/>
        <a:p>
          <a:pPr>
            <a:lnSpc>
              <a:spcPct val="100000"/>
            </a:lnSpc>
          </a:pPr>
          <a:r>
            <a:rPr lang="en-US" dirty="0"/>
            <a:t>Once we predict the duration of taxi trips, we can use the results to dispatch vacancies of the taxis. This will help us to reduce waiting time of a customer for a taxi ride and which in turn will increase profits for taxi company.</a:t>
          </a:r>
        </a:p>
      </dgm:t>
    </dgm:pt>
    <dgm:pt modelId="{2CC3E230-13F6-4153-ABFF-9009737563B4}" type="parTrans" cxnId="{41C54327-F926-4D79-8800-85B221253015}">
      <dgm:prSet/>
      <dgm:spPr/>
      <dgm:t>
        <a:bodyPr/>
        <a:lstStyle/>
        <a:p>
          <a:endParaRPr lang="en-US"/>
        </a:p>
      </dgm:t>
    </dgm:pt>
    <dgm:pt modelId="{78EA34CD-6B56-4597-B065-9EBA4A67A95D}" type="sibTrans" cxnId="{41C54327-F926-4D79-8800-85B221253015}">
      <dgm:prSet/>
      <dgm:spPr/>
      <dgm:t>
        <a:bodyPr/>
        <a:lstStyle/>
        <a:p>
          <a:endParaRPr lang="en-US"/>
        </a:p>
      </dgm:t>
    </dgm:pt>
    <dgm:pt modelId="{BAE584A9-7004-4018-983D-BB9C1D80A481}" type="pres">
      <dgm:prSet presAssocID="{C8674191-B023-4F43-8591-AB4F6B55CDBB}" presName="diagram" presStyleCnt="0">
        <dgm:presLayoutVars>
          <dgm:dir/>
          <dgm:resizeHandles val="exact"/>
        </dgm:presLayoutVars>
      </dgm:prSet>
      <dgm:spPr/>
    </dgm:pt>
    <dgm:pt modelId="{8F57DB70-5DAD-48D0-B4BE-7D2BE631798D}" type="pres">
      <dgm:prSet presAssocID="{AF4A34C3-A8D9-40E8-85E6-6477909BACAB}" presName="node" presStyleLbl="node1" presStyleIdx="0" presStyleCnt="6">
        <dgm:presLayoutVars>
          <dgm:bulletEnabled val="1"/>
        </dgm:presLayoutVars>
      </dgm:prSet>
      <dgm:spPr/>
    </dgm:pt>
    <dgm:pt modelId="{BF6DD72C-9A10-4FE2-BB3D-360329CDB4A0}" type="pres">
      <dgm:prSet presAssocID="{4980AC41-941C-4F67-8B11-02AE5ED3DA4F}" presName="sibTrans" presStyleCnt="0"/>
      <dgm:spPr/>
    </dgm:pt>
    <dgm:pt modelId="{32ACF626-7729-4F3A-B51A-864E6EDD7652}" type="pres">
      <dgm:prSet presAssocID="{2FEDE32E-5F7B-4B26-8D70-83B7FEADDDD6}" presName="node" presStyleLbl="node1" presStyleIdx="1" presStyleCnt="6">
        <dgm:presLayoutVars>
          <dgm:bulletEnabled val="1"/>
        </dgm:presLayoutVars>
      </dgm:prSet>
      <dgm:spPr/>
    </dgm:pt>
    <dgm:pt modelId="{9086C8E3-17AC-46AE-BF41-EA016DDE0B7A}" type="pres">
      <dgm:prSet presAssocID="{4DE803FF-67C1-450E-A1F3-0B4D537A9581}" presName="sibTrans" presStyleCnt="0"/>
      <dgm:spPr/>
    </dgm:pt>
    <dgm:pt modelId="{26296793-487A-4432-BEC2-762E33A75053}" type="pres">
      <dgm:prSet presAssocID="{6FE16485-D2D0-4BEF-994D-221FBEBE61BB}" presName="node" presStyleLbl="node1" presStyleIdx="2" presStyleCnt="6">
        <dgm:presLayoutVars>
          <dgm:bulletEnabled val="1"/>
        </dgm:presLayoutVars>
      </dgm:prSet>
      <dgm:spPr/>
    </dgm:pt>
    <dgm:pt modelId="{D1A643E0-81F7-4032-AC99-B0AF589D8B13}" type="pres">
      <dgm:prSet presAssocID="{6FD3A4CC-DBEA-4EBD-B670-D08AD538966E}" presName="sibTrans" presStyleCnt="0"/>
      <dgm:spPr/>
    </dgm:pt>
    <dgm:pt modelId="{1EF4C8FB-355B-403B-9852-121C6DBE347C}" type="pres">
      <dgm:prSet presAssocID="{A4128ECF-F06D-444A-807B-232B3A5771A2}" presName="node" presStyleLbl="node1" presStyleIdx="3" presStyleCnt="6">
        <dgm:presLayoutVars>
          <dgm:bulletEnabled val="1"/>
        </dgm:presLayoutVars>
      </dgm:prSet>
      <dgm:spPr/>
    </dgm:pt>
    <dgm:pt modelId="{2EF9EA4C-0E50-4DC2-9B7B-E1CA8B1A1454}" type="pres">
      <dgm:prSet presAssocID="{674C719C-A712-493F-A057-0B472E2474E3}" presName="sibTrans" presStyleCnt="0"/>
      <dgm:spPr/>
    </dgm:pt>
    <dgm:pt modelId="{2CF819A2-9E73-4DB0-850A-FB0868F4DD24}" type="pres">
      <dgm:prSet presAssocID="{FA33D66C-FFD5-4604-B369-4A3C26651E0C}" presName="node" presStyleLbl="node1" presStyleIdx="4" presStyleCnt="6">
        <dgm:presLayoutVars>
          <dgm:bulletEnabled val="1"/>
        </dgm:presLayoutVars>
      </dgm:prSet>
      <dgm:spPr/>
    </dgm:pt>
    <dgm:pt modelId="{104A4F0E-E245-4733-AB39-91107D09786A}" type="pres">
      <dgm:prSet presAssocID="{BF04860F-392F-469A-8901-76D24440D851}" presName="sibTrans" presStyleCnt="0"/>
      <dgm:spPr/>
    </dgm:pt>
    <dgm:pt modelId="{FC602A36-4D7B-40F8-96C0-EDC092404EB0}" type="pres">
      <dgm:prSet presAssocID="{941795A0-C997-4B37-9155-1BF7F9546DEB}" presName="node" presStyleLbl="node1" presStyleIdx="5" presStyleCnt="6">
        <dgm:presLayoutVars>
          <dgm:bulletEnabled val="1"/>
        </dgm:presLayoutVars>
      </dgm:prSet>
      <dgm:spPr/>
    </dgm:pt>
  </dgm:ptLst>
  <dgm:cxnLst>
    <dgm:cxn modelId="{A1FBE923-2F8D-4C58-AD26-7D83B66D9D6A}" type="presOf" srcId="{941795A0-C997-4B37-9155-1BF7F9546DEB}" destId="{FC602A36-4D7B-40F8-96C0-EDC092404EB0}" srcOrd="0" destOrd="0" presId="urn:microsoft.com/office/officeart/2005/8/layout/default"/>
    <dgm:cxn modelId="{61991024-4140-4AE1-B538-4CA05E09C0F8}" srcId="{C8674191-B023-4F43-8591-AB4F6B55CDBB}" destId="{2FEDE32E-5F7B-4B26-8D70-83B7FEADDDD6}" srcOrd="1" destOrd="0" parTransId="{33B86AEA-449E-43EC-9892-52E24A0691D9}" sibTransId="{4DE803FF-67C1-450E-A1F3-0B4D537A9581}"/>
    <dgm:cxn modelId="{41C54327-F926-4D79-8800-85B221253015}" srcId="{C8674191-B023-4F43-8591-AB4F6B55CDBB}" destId="{941795A0-C997-4B37-9155-1BF7F9546DEB}" srcOrd="5" destOrd="0" parTransId="{2CC3E230-13F6-4153-ABFF-9009737563B4}" sibTransId="{78EA34CD-6B56-4597-B065-9EBA4A67A95D}"/>
    <dgm:cxn modelId="{34D41D3F-9EEB-4D14-96A8-B16E401984BB}" type="presOf" srcId="{AF4A34C3-A8D9-40E8-85E6-6477909BACAB}" destId="{8F57DB70-5DAD-48D0-B4BE-7D2BE631798D}" srcOrd="0" destOrd="0" presId="urn:microsoft.com/office/officeart/2005/8/layout/default"/>
    <dgm:cxn modelId="{C889605C-CDFE-4E64-B30A-1DB1A0E29721}" type="presOf" srcId="{FA33D66C-FFD5-4604-B369-4A3C26651E0C}" destId="{2CF819A2-9E73-4DB0-850A-FB0868F4DD24}" srcOrd="0" destOrd="0" presId="urn:microsoft.com/office/officeart/2005/8/layout/default"/>
    <dgm:cxn modelId="{86B0FD56-C1DE-44A8-8FDE-575F92D6F55F}" type="presOf" srcId="{2FEDE32E-5F7B-4B26-8D70-83B7FEADDDD6}" destId="{32ACF626-7729-4F3A-B51A-864E6EDD7652}" srcOrd="0" destOrd="0" presId="urn:microsoft.com/office/officeart/2005/8/layout/default"/>
    <dgm:cxn modelId="{57152E7B-8786-4313-9C00-14C7F09C3BF2}" type="presOf" srcId="{C8674191-B023-4F43-8591-AB4F6B55CDBB}" destId="{BAE584A9-7004-4018-983D-BB9C1D80A481}" srcOrd="0" destOrd="0" presId="urn:microsoft.com/office/officeart/2005/8/layout/default"/>
    <dgm:cxn modelId="{EC7A46BB-3182-4B53-A328-441487B263EE}" srcId="{C8674191-B023-4F43-8591-AB4F6B55CDBB}" destId="{6FE16485-D2D0-4BEF-994D-221FBEBE61BB}" srcOrd="2" destOrd="0" parTransId="{10D30EA4-1A8A-46B3-B947-63C6A997048B}" sibTransId="{6FD3A4CC-DBEA-4EBD-B670-D08AD538966E}"/>
    <dgm:cxn modelId="{7109EDBC-AC7E-4CA2-87E3-475E00E461EB}" type="presOf" srcId="{A4128ECF-F06D-444A-807B-232B3A5771A2}" destId="{1EF4C8FB-355B-403B-9852-121C6DBE347C}" srcOrd="0" destOrd="0" presId="urn:microsoft.com/office/officeart/2005/8/layout/default"/>
    <dgm:cxn modelId="{0250CED5-9E14-47C5-B9D3-9C9B86BCD4AA}" srcId="{C8674191-B023-4F43-8591-AB4F6B55CDBB}" destId="{A4128ECF-F06D-444A-807B-232B3A5771A2}" srcOrd="3" destOrd="0" parTransId="{B8DC24F8-B927-4652-947E-AE0465320318}" sibTransId="{674C719C-A712-493F-A057-0B472E2474E3}"/>
    <dgm:cxn modelId="{435FF0E5-0CF5-481C-9937-A89FAEFECDF0}" type="presOf" srcId="{6FE16485-D2D0-4BEF-994D-221FBEBE61BB}" destId="{26296793-487A-4432-BEC2-762E33A75053}" srcOrd="0" destOrd="0" presId="urn:microsoft.com/office/officeart/2005/8/layout/default"/>
    <dgm:cxn modelId="{84EDB7EE-5395-4425-B579-BF85E179607E}" srcId="{C8674191-B023-4F43-8591-AB4F6B55CDBB}" destId="{AF4A34C3-A8D9-40E8-85E6-6477909BACAB}" srcOrd="0" destOrd="0" parTransId="{7100FE11-46F7-45DA-90D9-A45832B8EAF9}" sibTransId="{4980AC41-941C-4F67-8B11-02AE5ED3DA4F}"/>
    <dgm:cxn modelId="{7D89DAFB-BEB4-431B-ABFE-257D03E217D8}" srcId="{C8674191-B023-4F43-8591-AB4F6B55CDBB}" destId="{FA33D66C-FFD5-4604-B369-4A3C26651E0C}" srcOrd="4" destOrd="0" parTransId="{B46BC3B9-991F-4BF3-A60C-33FEA778BEFB}" sibTransId="{BF04860F-392F-469A-8901-76D24440D851}"/>
    <dgm:cxn modelId="{A6745261-C959-4AD7-B11A-B1A3CCA41353}" type="presParOf" srcId="{BAE584A9-7004-4018-983D-BB9C1D80A481}" destId="{8F57DB70-5DAD-48D0-B4BE-7D2BE631798D}" srcOrd="0" destOrd="0" presId="urn:microsoft.com/office/officeart/2005/8/layout/default"/>
    <dgm:cxn modelId="{E8FB5B68-12CA-4D88-8539-0A0C95A680BE}" type="presParOf" srcId="{BAE584A9-7004-4018-983D-BB9C1D80A481}" destId="{BF6DD72C-9A10-4FE2-BB3D-360329CDB4A0}" srcOrd="1" destOrd="0" presId="urn:microsoft.com/office/officeart/2005/8/layout/default"/>
    <dgm:cxn modelId="{8A1A299A-B8AE-4DE3-A32F-967E1F082AA6}" type="presParOf" srcId="{BAE584A9-7004-4018-983D-BB9C1D80A481}" destId="{32ACF626-7729-4F3A-B51A-864E6EDD7652}" srcOrd="2" destOrd="0" presId="urn:microsoft.com/office/officeart/2005/8/layout/default"/>
    <dgm:cxn modelId="{833493D0-B1B8-4AE8-A8D4-64F457A2C732}" type="presParOf" srcId="{BAE584A9-7004-4018-983D-BB9C1D80A481}" destId="{9086C8E3-17AC-46AE-BF41-EA016DDE0B7A}" srcOrd="3" destOrd="0" presId="urn:microsoft.com/office/officeart/2005/8/layout/default"/>
    <dgm:cxn modelId="{9D94C9F2-AAD4-4D8D-A947-F090D729EF2D}" type="presParOf" srcId="{BAE584A9-7004-4018-983D-BB9C1D80A481}" destId="{26296793-487A-4432-BEC2-762E33A75053}" srcOrd="4" destOrd="0" presId="urn:microsoft.com/office/officeart/2005/8/layout/default"/>
    <dgm:cxn modelId="{C5813070-3B71-4741-BE13-6DD22B66498C}" type="presParOf" srcId="{BAE584A9-7004-4018-983D-BB9C1D80A481}" destId="{D1A643E0-81F7-4032-AC99-B0AF589D8B13}" srcOrd="5" destOrd="0" presId="urn:microsoft.com/office/officeart/2005/8/layout/default"/>
    <dgm:cxn modelId="{AA772776-B99B-439B-AF0C-B31A9BDB2AB1}" type="presParOf" srcId="{BAE584A9-7004-4018-983D-BB9C1D80A481}" destId="{1EF4C8FB-355B-403B-9852-121C6DBE347C}" srcOrd="6" destOrd="0" presId="urn:microsoft.com/office/officeart/2005/8/layout/default"/>
    <dgm:cxn modelId="{62F69C8C-A44B-49DF-ACEF-CD30910F450A}" type="presParOf" srcId="{BAE584A9-7004-4018-983D-BB9C1D80A481}" destId="{2EF9EA4C-0E50-4DC2-9B7B-E1CA8B1A1454}" srcOrd="7" destOrd="0" presId="urn:microsoft.com/office/officeart/2005/8/layout/default"/>
    <dgm:cxn modelId="{56D7670E-834F-428E-936B-988B55B5535A}" type="presParOf" srcId="{BAE584A9-7004-4018-983D-BB9C1D80A481}" destId="{2CF819A2-9E73-4DB0-850A-FB0868F4DD24}" srcOrd="8" destOrd="0" presId="urn:microsoft.com/office/officeart/2005/8/layout/default"/>
    <dgm:cxn modelId="{1AB96F03-0211-4B5A-B2B3-BFF80D71E6B3}" type="presParOf" srcId="{BAE584A9-7004-4018-983D-BB9C1D80A481}" destId="{104A4F0E-E245-4733-AB39-91107D09786A}" srcOrd="9" destOrd="0" presId="urn:microsoft.com/office/officeart/2005/8/layout/default"/>
    <dgm:cxn modelId="{C5321926-95A5-4DA9-B335-C790830D6171}" type="presParOf" srcId="{BAE584A9-7004-4018-983D-BB9C1D80A481}" destId="{FC602A36-4D7B-40F8-96C0-EDC092404EB0}"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5F9978-BEF2-4E8E-92E5-F87F14B0C37B}"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BD44391-54C5-470E-93D0-6CB905B1DA9B}">
      <dgm:prSet custT="1"/>
      <dgm:spPr/>
      <dgm:t>
        <a:bodyPr/>
        <a:lstStyle/>
        <a:p>
          <a:pPr>
            <a:lnSpc>
              <a:spcPct val="100000"/>
            </a:lnSpc>
          </a:pPr>
          <a:r>
            <a:rPr lang="en-US" sz="2000" b="1" dirty="0"/>
            <a:t>Performance</a:t>
          </a:r>
          <a:r>
            <a:rPr lang="en-US" sz="2300" dirty="0"/>
            <a:t>: </a:t>
          </a:r>
          <a:r>
            <a:rPr lang="en-US" sz="1800" dirty="0"/>
            <a:t>The less the RMSE the better the model </a:t>
          </a:r>
          <a:endParaRPr lang="en-US" sz="2300" dirty="0"/>
        </a:p>
      </dgm:t>
    </dgm:pt>
    <dgm:pt modelId="{516D2901-70B0-4D4C-97BA-3D2D472DC885}" type="parTrans" cxnId="{941AAAC8-1BC8-4E7C-B906-4F8A4D94AC84}">
      <dgm:prSet/>
      <dgm:spPr/>
      <dgm:t>
        <a:bodyPr/>
        <a:lstStyle/>
        <a:p>
          <a:endParaRPr lang="en-US"/>
        </a:p>
      </dgm:t>
    </dgm:pt>
    <dgm:pt modelId="{961583F6-2269-41E6-AF82-5C06E994CA5C}" type="sibTrans" cxnId="{941AAAC8-1BC8-4E7C-B906-4F8A4D94AC84}">
      <dgm:prSet/>
      <dgm:spPr/>
      <dgm:t>
        <a:bodyPr/>
        <a:lstStyle/>
        <a:p>
          <a:endParaRPr lang="en-US"/>
        </a:p>
      </dgm:t>
    </dgm:pt>
    <dgm:pt modelId="{F366D0BD-666F-439E-9DC5-7010216FF104}">
      <dgm:prSet custT="1"/>
      <dgm:spPr/>
      <dgm:t>
        <a:bodyPr/>
        <a:lstStyle/>
        <a:p>
          <a:pPr>
            <a:lnSpc>
              <a:spcPct val="100000"/>
            </a:lnSpc>
          </a:pPr>
          <a:r>
            <a:rPr lang="en-US" sz="2000" b="1" dirty="0"/>
            <a:t>Run Time </a:t>
          </a:r>
          <a:r>
            <a:rPr lang="en-US" sz="2000" dirty="0"/>
            <a:t>: </a:t>
          </a:r>
          <a:r>
            <a:rPr lang="en-US" sz="1800" dirty="0"/>
            <a:t>The less the time the better the model</a:t>
          </a:r>
          <a:endParaRPr lang="en-US" sz="2300" dirty="0"/>
        </a:p>
      </dgm:t>
    </dgm:pt>
    <dgm:pt modelId="{0FC2C33D-9C22-4704-8463-2377BE81F52A}" type="parTrans" cxnId="{D2DBD36C-6F48-4E00-A33E-CF88E1C3F12D}">
      <dgm:prSet/>
      <dgm:spPr/>
      <dgm:t>
        <a:bodyPr/>
        <a:lstStyle/>
        <a:p>
          <a:endParaRPr lang="en-US"/>
        </a:p>
      </dgm:t>
    </dgm:pt>
    <dgm:pt modelId="{1E22F8F8-953C-42CA-B776-4F18C6FF4D1D}" type="sibTrans" cxnId="{D2DBD36C-6F48-4E00-A33E-CF88E1C3F12D}">
      <dgm:prSet/>
      <dgm:spPr/>
      <dgm:t>
        <a:bodyPr/>
        <a:lstStyle/>
        <a:p>
          <a:endParaRPr lang="en-US"/>
        </a:p>
      </dgm:t>
    </dgm:pt>
    <dgm:pt modelId="{7CED95A8-975B-44DD-AD2C-9B5DB4D871C8}" type="pres">
      <dgm:prSet presAssocID="{565F9978-BEF2-4E8E-92E5-F87F14B0C37B}" presName="root" presStyleCnt="0">
        <dgm:presLayoutVars>
          <dgm:dir/>
          <dgm:resizeHandles val="exact"/>
        </dgm:presLayoutVars>
      </dgm:prSet>
      <dgm:spPr/>
    </dgm:pt>
    <dgm:pt modelId="{415CBFEB-F5BA-4A67-B1C4-453D130EC67C}" type="pres">
      <dgm:prSet presAssocID="{7BD44391-54C5-470E-93D0-6CB905B1DA9B}" presName="compNode" presStyleCnt="0"/>
      <dgm:spPr/>
    </dgm:pt>
    <dgm:pt modelId="{A14627D2-782D-4535-BBD4-D021DBEDF3D2}" type="pres">
      <dgm:prSet presAssocID="{7BD44391-54C5-470E-93D0-6CB905B1DA9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ext>
      </dgm:extLst>
    </dgm:pt>
    <dgm:pt modelId="{C9D7E1CC-A2A6-45A7-AC42-48FD83449698}" type="pres">
      <dgm:prSet presAssocID="{7BD44391-54C5-470E-93D0-6CB905B1DA9B}" presName="spaceRect" presStyleCnt="0"/>
      <dgm:spPr/>
    </dgm:pt>
    <dgm:pt modelId="{33F43266-91DB-41BC-BF06-D0835E1478BD}" type="pres">
      <dgm:prSet presAssocID="{7BD44391-54C5-470E-93D0-6CB905B1DA9B}" presName="textRect" presStyleLbl="revTx" presStyleIdx="0" presStyleCnt="2" custLinFactNeighborX="200" custLinFactNeighborY="1760">
        <dgm:presLayoutVars>
          <dgm:chMax val="1"/>
          <dgm:chPref val="1"/>
        </dgm:presLayoutVars>
      </dgm:prSet>
      <dgm:spPr/>
    </dgm:pt>
    <dgm:pt modelId="{F50D5BEA-8F56-4F0E-89C4-41B98CEC4209}" type="pres">
      <dgm:prSet presAssocID="{961583F6-2269-41E6-AF82-5C06E994CA5C}" presName="sibTrans" presStyleCnt="0"/>
      <dgm:spPr/>
    </dgm:pt>
    <dgm:pt modelId="{B110C85F-B4C0-44AB-9DD2-00CB6497DB40}" type="pres">
      <dgm:prSet presAssocID="{F366D0BD-666F-439E-9DC5-7010216FF104}" presName="compNode" presStyleCnt="0"/>
      <dgm:spPr/>
    </dgm:pt>
    <dgm:pt modelId="{1714ECD3-7839-4E72-A24D-6FF00F37F579}" type="pres">
      <dgm:prSet presAssocID="{F366D0BD-666F-439E-9DC5-7010216FF10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D90D83A7-7C29-47FE-A9C2-4DDAD31D8890}" type="pres">
      <dgm:prSet presAssocID="{F366D0BD-666F-439E-9DC5-7010216FF104}" presName="spaceRect" presStyleCnt="0"/>
      <dgm:spPr/>
    </dgm:pt>
    <dgm:pt modelId="{E5DA404D-50AC-400E-9E9A-D075BA6F33F2}" type="pres">
      <dgm:prSet presAssocID="{F366D0BD-666F-439E-9DC5-7010216FF104}" presName="textRect" presStyleLbl="revTx" presStyleIdx="1" presStyleCnt="2">
        <dgm:presLayoutVars>
          <dgm:chMax val="1"/>
          <dgm:chPref val="1"/>
        </dgm:presLayoutVars>
      </dgm:prSet>
      <dgm:spPr/>
    </dgm:pt>
  </dgm:ptLst>
  <dgm:cxnLst>
    <dgm:cxn modelId="{08B39001-8CFD-43AF-B19B-784AFDB1C936}" type="presOf" srcId="{F366D0BD-666F-439E-9DC5-7010216FF104}" destId="{E5DA404D-50AC-400E-9E9A-D075BA6F33F2}" srcOrd="0" destOrd="0" presId="urn:microsoft.com/office/officeart/2018/2/layout/IconLabelList"/>
    <dgm:cxn modelId="{D8E1AD5B-BB74-4051-983F-398CB9E6B60D}" type="presOf" srcId="{7BD44391-54C5-470E-93D0-6CB905B1DA9B}" destId="{33F43266-91DB-41BC-BF06-D0835E1478BD}" srcOrd="0" destOrd="0" presId="urn:microsoft.com/office/officeart/2018/2/layout/IconLabelList"/>
    <dgm:cxn modelId="{D2DBD36C-6F48-4E00-A33E-CF88E1C3F12D}" srcId="{565F9978-BEF2-4E8E-92E5-F87F14B0C37B}" destId="{F366D0BD-666F-439E-9DC5-7010216FF104}" srcOrd="1" destOrd="0" parTransId="{0FC2C33D-9C22-4704-8463-2377BE81F52A}" sibTransId="{1E22F8F8-953C-42CA-B776-4F18C6FF4D1D}"/>
    <dgm:cxn modelId="{D79C359F-5CBC-45C0-9582-F4667CBCACF8}" type="presOf" srcId="{565F9978-BEF2-4E8E-92E5-F87F14B0C37B}" destId="{7CED95A8-975B-44DD-AD2C-9B5DB4D871C8}" srcOrd="0" destOrd="0" presId="urn:microsoft.com/office/officeart/2018/2/layout/IconLabelList"/>
    <dgm:cxn modelId="{941AAAC8-1BC8-4E7C-B906-4F8A4D94AC84}" srcId="{565F9978-BEF2-4E8E-92E5-F87F14B0C37B}" destId="{7BD44391-54C5-470E-93D0-6CB905B1DA9B}" srcOrd="0" destOrd="0" parTransId="{516D2901-70B0-4D4C-97BA-3D2D472DC885}" sibTransId="{961583F6-2269-41E6-AF82-5C06E994CA5C}"/>
    <dgm:cxn modelId="{914A93BF-9B1F-4E63-9C95-3F820AE59713}" type="presParOf" srcId="{7CED95A8-975B-44DD-AD2C-9B5DB4D871C8}" destId="{415CBFEB-F5BA-4A67-B1C4-453D130EC67C}" srcOrd="0" destOrd="0" presId="urn:microsoft.com/office/officeart/2018/2/layout/IconLabelList"/>
    <dgm:cxn modelId="{4297627C-C416-4C61-98C3-8BACA3FB2045}" type="presParOf" srcId="{415CBFEB-F5BA-4A67-B1C4-453D130EC67C}" destId="{A14627D2-782D-4535-BBD4-D021DBEDF3D2}" srcOrd="0" destOrd="0" presId="urn:microsoft.com/office/officeart/2018/2/layout/IconLabelList"/>
    <dgm:cxn modelId="{97C137E4-A53B-4A04-BEFE-730DB98434E6}" type="presParOf" srcId="{415CBFEB-F5BA-4A67-B1C4-453D130EC67C}" destId="{C9D7E1CC-A2A6-45A7-AC42-48FD83449698}" srcOrd="1" destOrd="0" presId="urn:microsoft.com/office/officeart/2018/2/layout/IconLabelList"/>
    <dgm:cxn modelId="{B9869BC6-AB8E-481F-8079-D5661CE723D8}" type="presParOf" srcId="{415CBFEB-F5BA-4A67-B1C4-453D130EC67C}" destId="{33F43266-91DB-41BC-BF06-D0835E1478BD}" srcOrd="2" destOrd="0" presId="urn:microsoft.com/office/officeart/2018/2/layout/IconLabelList"/>
    <dgm:cxn modelId="{69053F5F-FD7E-442C-A404-BC9D08CC2B15}" type="presParOf" srcId="{7CED95A8-975B-44DD-AD2C-9B5DB4D871C8}" destId="{F50D5BEA-8F56-4F0E-89C4-41B98CEC4209}" srcOrd="1" destOrd="0" presId="urn:microsoft.com/office/officeart/2018/2/layout/IconLabelList"/>
    <dgm:cxn modelId="{9A3921B8-FEB6-4607-BA9F-A66B07C7CBCD}" type="presParOf" srcId="{7CED95A8-975B-44DD-AD2C-9B5DB4D871C8}" destId="{B110C85F-B4C0-44AB-9DD2-00CB6497DB40}" srcOrd="2" destOrd="0" presId="urn:microsoft.com/office/officeart/2018/2/layout/IconLabelList"/>
    <dgm:cxn modelId="{E854C338-EA39-4908-B4B4-BCF1E9132C0B}" type="presParOf" srcId="{B110C85F-B4C0-44AB-9DD2-00CB6497DB40}" destId="{1714ECD3-7839-4E72-A24D-6FF00F37F579}" srcOrd="0" destOrd="0" presId="urn:microsoft.com/office/officeart/2018/2/layout/IconLabelList"/>
    <dgm:cxn modelId="{C7B3F7A3-9FFE-49C6-A31E-F9B27EABE9A2}" type="presParOf" srcId="{B110C85F-B4C0-44AB-9DD2-00CB6497DB40}" destId="{D90D83A7-7C29-47FE-A9C2-4DDAD31D8890}" srcOrd="1" destOrd="0" presId="urn:microsoft.com/office/officeart/2018/2/layout/IconLabelList"/>
    <dgm:cxn modelId="{47724761-94DD-4E17-A4E6-48B32112257E}" type="presParOf" srcId="{B110C85F-B4C0-44AB-9DD2-00CB6497DB40}" destId="{E5DA404D-50AC-400E-9E9A-D075BA6F33F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3FD294-95E6-475A-810C-F25DA01EE329}">
      <dsp:nvSpPr>
        <dsp:cNvPr id="0" name=""/>
        <dsp:cNvSpPr/>
      </dsp:nvSpPr>
      <dsp:spPr>
        <a:xfrm>
          <a:off x="776028" y="59556"/>
          <a:ext cx="793233" cy="7932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3A537B-7CEA-403A-8D59-2F4BB78D6281}">
      <dsp:nvSpPr>
        <dsp:cNvPr id="0" name=""/>
        <dsp:cNvSpPr/>
      </dsp:nvSpPr>
      <dsp:spPr>
        <a:xfrm>
          <a:off x="942607" y="226135"/>
          <a:ext cx="460075" cy="4600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B912EA-14A5-4175-B337-1C618D1A8A30}">
      <dsp:nvSpPr>
        <dsp:cNvPr id="0" name=""/>
        <dsp:cNvSpPr/>
      </dsp:nvSpPr>
      <dsp:spPr>
        <a:xfrm>
          <a:off x="1739240" y="59556"/>
          <a:ext cx="1869763" cy="793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Business Understanding </a:t>
          </a:r>
        </a:p>
      </dsp:txBody>
      <dsp:txXfrm>
        <a:off x="1739240" y="59556"/>
        <a:ext cx="1869763" cy="793233"/>
      </dsp:txXfrm>
    </dsp:sp>
    <dsp:sp modelId="{727B246F-BC25-40C9-BE2F-3EF4665EF68A}">
      <dsp:nvSpPr>
        <dsp:cNvPr id="0" name=""/>
        <dsp:cNvSpPr/>
      </dsp:nvSpPr>
      <dsp:spPr>
        <a:xfrm>
          <a:off x="3934796" y="59556"/>
          <a:ext cx="793233" cy="7932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08C023-BDA2-4286-B15F-1D26475AABC6}">
      <dsp:nvSpPr>
        <dsp:cNvPr id="0" name=""/>
        <dsp:cNvSpPr/>
      </dsp:nvSpPr>
      <dsp:spPr>
        <a:xfrm>
          <a:off x="4101374" y="226135"/>
          <a:ext cx="460075" cy="4600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C6568A-97F3-47E5-B84E-F10F06982654}">
      <dsp:nvSpPr>
        <dsp:cNvPr id="0" name=""/>
        <dsp:cNvSpPr/>
      </dsp:nvSpPr>
      <dsp:spPr>
        <a:xfrm>
          <a:off x="4898007" y="59556"/>
          <a:ext cx="1869763" cy="793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Data Understanding </a:t>
          </a:r>
        </a:p>
      </dsp:txBody>
      <dsp:txXfrm>
        <a:off x="4898007" y="59556"/>
        <a:ext cx="1869763" cy="793233"/>
      </dsp:txXfrm>
    </dsp:sp>
    <dsp:sp modelId="{4373FA7D-8445-41DD-8DBF-8D9C254EAEA5}">
      <dsp:nvSpPr>
        <dsp:cNvPr id="0" name=""/>
        <dsp:cNvSpPr/>
      </dsp:nvSpPr>
      <dsp:spPr>
        <a:xfrm>
          <a:off x="776028" y="1496423"/>
          <a:ext cx="793233" cy="7932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192D2-B830-467C-A4C8-A274A31E9DC3}">
      <dsp:nvSpPr>
        <dsp:cNvPr id="0" name=""/>
        <dsp:cNvSpPr/>
      </dsp:nvSpPr>
      <dsp:spPr>
        <a:xfrm>
          <a:off x="942607" y="1663002"/>
          <a:ext cx="460075" cy="4600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3B7EEC-75D8-466C-A8E9-F841966BC8C9}">
      <dsp:nvSpPr>
        <dsp:cNvPr id="0" name=""/>
        <dsp:cNvSpPr/>
      </dsp:nvSpPr>
      <dsp:spPr>
        <a:xfrm>
          <a:off x="1739240" y="1496423"/>
          <a:ext cx="1869763" cy="793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Data Understanding &amp; Preparation</a:t>
          </a:r>
        </a:p>
      </dsp:txBody>
      <dsp:txXfrm>
        <a:off x="1739240" y="1496423"/>
        <a:ext cx="1869763" cy="793233"/>
      </dsp:txXfrm>
    </dsp:sp>
    <dsp:sp modelId="{D05D0467-154B-49FF-A31D-BA5A322951E9}">
      <dsp:nvSpPr>
        <dsp:cNvPr id="0" name=""/>
        <dsp:cNvSpPr/>
      </dsp:nvSpPr>
      <dsp:spPr>
        <a:xfrm>
          <a:off x="3934796" y="1496423"/>
          <a:ext cx="793233" cy="79323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8B3B47-3E35-4900-A7E7-849F06CC6073}">
      <dsp:nvSpPr>
        <dsp:cNvPr id="0" name=""/>
        <dsp:cNvSpPr/>
      </dsp:nvSpPr>
      <dsp:spPr>
        <a:xfrm>
          <a:off x="4101374" y="1663002"/>
          <a:ext cx="460075" cy="4600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A528911-8FBB-4948-9BFF-CCF148479EF5}">
      <dsp:nvSpPr>
        <dsp:cNvPr id="0" name=""/>
        <dsp:cNvSpPr/>
      </dsp:nvSpPr>
      <dsp:spPr>
        <a:xfrm>
          <a:off x="4898007" y="1496423"/>
          <a:ext cx="1869763" cy="793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Modeling </a:t>
          </a:r>
        </a:p>
      </dsp:txBody>
      <dsp:txXfrm>
        <a:off x="4898007" y="1496423"/>
        <a:ext cx="1869763" cy="793233"/>
      </dsp:txXfrm>
    </dsp:sp>
    <dsp:sp modelId="{59434BC7-6780-44DA-B043-9B1D5112DF76}">
      <dsp:nvSpPr>
        <dsp:cNvPr id="0" name=""/>
        <dsp:cNvSpPr/>
      </dsp:nvSpPr>
      <dsp:spPr>
        <a:xfrm>
          <a:off x="776028" y="2933290"/>
          <a:ext cx="793233" cy="79323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CF4124-820E-42E4-82BF-CAB84F6DD457}">
      <dsp:nvSpPr>
        <dsp:cNvPr id="0" name=""/>
        <dsp:cNvSpPr/>
      </dsp:nvSpPr>
      <dsp:spPr>
        <a:xfrm>
          <a:off x="942607" y="3099869"/>
          <a:ext cx="460075" cy="46007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24229A1-01DC-4ADB-9B93-79E1D38F44C1}">
      <dsp:nvSpPr>
        <dsp:cNvPr id="0" name=""/>
        <dsp:cNvSpPr/>
      </dsp:nvSpPr>
      <dsp:spPr>
        <a:xfrm>
          <a:off x="1739240" y="2933290"/>
          <a:ext cx="1869763" cy="793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Evaluation &amp; Deployment</a:t>
          </a:r>
        </a:p>
      </dsp:txBody>
      <dsp:txXfrm>
        <a:off x="1739240" y="2933290"/>
        <a:ext cx="1869763" cy="793233"/>
      </dsp:txXfrm>
    </dsp:sp>
    <dsp:sp modelId="{9FCF42CB-DADD-46A0-8B82-5FF865142206}">
      <dsp:nvSpPr>
        <dsp:cNvPr id="0" name=""/>
        <dsp:cNvSpPr/>
      </dsp:nvSpPr>
      <dsp:spPr>
        <a:xfrm>
          <a:off x="3934796" y="2933290"/>
          <a:ext cx="793233" cy="7932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269F3-C437-47FB-BBE8-D164536B3E6D}">
      <dsp:nvSpPr>
        <dsp:cNvPr id="0" name=""/>
        <dsp:cNvSpPr/>
      </dsp:nvSpPr>
      <dsp:spPr>
        <a:xfrm>
          <a:off x="4101374" y="3099869"/>
          <a:ext cx="460075" cy="46007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29A945-8111-4D63-9373-3A51DE413914}">
      <dsp:nvSpPr>
        <dsp:cNvPr id="0" name=""/>
        <dsp:cNvSpPr/>
      </dsp:nvSpPr>
      <dsp:spPr>
        <a:xfrm>
          <a:off x="4898007" y="2933290"/>
          <a:ext cx="1869763" cy="7932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90000"/>
            </a:lnSpc>
            <a:spcBef>
              <a:spcPct val="0"/>
            </a:spcBef>
            <a:spcAft>
              <a:spcPct val="35000"/>
            </a:spcAft>
            <a:buNone/>
          </a:pPr>
          <a:r>
            <a:rPr lang="en-US" sz="1800" kern="1200" dirty="0"/>
            <a:t>Conclusion </a:t>
          </a:r>
        </a:p>
      </dsp:txBody>
      <dsp:txXfrm>
        <a:off x="4898007" y="2933290"/>
        <a:ext cx="1869763" cy="7932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585023-5318-4284-BF6C-50FDEAFC3B1B}">
      <dsp:nvSpPr>
        <dsp:cNvPr id="0" name=""/>
        <dsp:cNvSpPr/>
      </dsp:nvSpPr>
      <dsp:spPr>
        <a:xfrm>
          <a:off x="326605" y="893196"/>
          <a:ext cx="1016507" cy="101650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9A2987-F249-4E37-8042-C5D9EF141B21}">
      <dsp:nvSpPr>
        <dsp:cNvPr id="0" name=""/>
        <dsp:cNvSpPr/>
      </dsp:nvSpPr>
      <dsp:spPr>
        <a:xfrm>
          <a:off x="543237" y="1109829"/>
          <a:ext cx="583242" cy="583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80B0B3-C1E0-4048-BE73-5C1386EF6DD6}">
      <dsp:nvSpPr>
        <dsp:cNvPr id="0" name=""/>
        <dsp:cNvSpPr/>
      </dsp:nvSpPr>
      <dsp:spPr>
        <a:xfrm>
          <a:off x="1655" y="2226321"/>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Why predicting journey duration ?</a:t>
          </a:r>
        </a:p>
      </dsp:txBody>
      <dsp:txXfrm>
        <a:off x="1655" y="2226321"/>
        <a:ext cx="1666406" cy="666562"/>
      </dsp:txXfrm>
    </dsp:sp>
    <dsp:sp modelId="{EDFE7C5D-ED56-4205-A16B-E4E282D57355}">
      <dsp:nvSpPr>
        <dsp:cNvPr id="0" name=""/>
        <dsp:cNvSpPr/>
      </dsp:nvSpPr>
      <dsp:spPr>
        <a:xfrm>
          <a:off x="2284632" y="893196"/>
          <a:ext cx="1016507" cy="101650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ADC9F1-08B7-4FF8-B940-2EAF89C2B3AB}">
      <dsp:nvSpPr>
        <dsp:cNvPr id="0" name=""/>
        <dsp:cNvSpPr/>
      </dsp:nvSpPr>
      <dsp:spPr>
        <a:xfrm>
          <a:off x="2501265" y="1109829"/>
          <a:ext cx="583242" cy="583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F3E1DD-5975-4EA7-9397-333E8650E0C9}">
      <dsp:nvSpPr>
        <dsp:cNvPr id="0" name=""/>
        <dsp:cNvSpPr/>
      </dsp:nvSpPr>
      <dsp:spPr>
        <a:xfrm>
          <a:off x="1959683" y="2226321"/>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To identify which driver should be assigned to each pickup request.</a:t>
          </a:r>
        </a:p>
      </dsp:txBody>
      <dsp:txXfrm>
        <a:off x="1959683" y="2226321"/>
        <a:ext cx="1666406" cy="666562"/>
      </dsp:txXfrm>
    </dsp:sp>
    <dsp:sp modelId="{F6A15C17-90B2-48E4-98BE-78342A822CFD}">
      <dsp:nvSpPr>
        <dsp:cNvPr id="0" name=""/>
        <dsp:cNvSpPr/>
      </dsp:nvSpPr>
      <dsp:spPr>
        <a:xfrm>
          <a:off x="4242659" y="893196"/>
          <a:ext cx="1016507" cy="101650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69D78D-279A-4829-A608-05AC4E0990E2}">
      <dsp:nvSpPr>
        <dsp:cNvPr id="0" name=""/>
        <dsp:cNvSpPr/>
      </dsp:nvSpPr>
      <dsp:spPr>
        <a:xfrm>
          <a:off x="4459292" y="1109829"/>
          <a:ext cx="583242" cy="583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00C399-A0AE-42A9-88BD-C2FB6AF2CF78}">
      <dsp:nvSpPr>
        <dsp:cNvPr id="0" name=""/>
        <dsp:cNvSpPr/>
      </dsp:nvSpPr>
      <dsp:spPr>
        <a:xfrm>
          <a:off x="3917710" y="2226321"/>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How predicting journey duration going to help NYC taxi ?</a:t>
          </a:r>
        </a:p>
      </dsp:txBody>
      <dsp:txXfrm>
        <a:off x="3917710" y="2226321"/>
        <a:ext cx="1666406" cy="666562"/>
      </dsp:txXfrm>
    </dsp:sp>
    <dsp:sp modelId="{E8CD264E-041F-4482-B12A-FFB135424FAF}">
      <dsp:nvSpPr>
        <dsp:cNvPr id="0" name=""/>
        <dsp:cNvSpPr/>
      </dsp:nvSpPr>
      <dsp:spPr>
        <a:xfrm>
          <a:off x="6200687" y="893196"/>
          <a:ext cx="1016507" cy="1016507"/>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42601F-C2D6-477E-9879-13465C3BE02B}">
      <dsp:nvSpPr>
        <dsp:cNvPr id="0" name=""/>
        <dsp:cNvSpPr/>
      </dsp:nvSpPr>
      <dsp:spPr>
        <a:xfrm>
          <a:off x="6417319" y="1109829"/>
          <a:ext cx="583242" cy="58324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0BAC7C-3FA2-4AD7-87ED-329277DAC59B}">
      <dsp:nvSpPr>
        <dsp:cNvPr id="0" name=""/>
        <dsp:cNvSpPr/>
      </dsp:nvSpPr>
      <dsp:spPr>
        <a:xfrm>
          <a:off x="5875737" y="2226321"/>
          <a:ext cx="1666406" cy="6665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It will directly improve the efficiency of electronic taxi dispatching systems.</a:t>
          </a:r>
        </a:p>
      </dsp:txBody>
      <dsp:txXfrm>
        <a:off x="5875737" y="2226321"/>
        <a:ext cx="1666406" cy="6665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679B2-0459-4580-8ECE-962777A722CB}">
      <dsp:nvSpPr>
        <dsp:cNvPr id="0" name=""/>
        <dsp:cNvSpPr/>
      </dsp:nvSpPr>
      <dsp:spPr>
        <a:xfrm>
          <a:off x="0" y="2344"/>
          <a:ext cx="5098256" cy="118846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34EF18-FE16-4D39-B8E5-99F5E1AFF019}">
      <dsp:nvSpPr>
        <dsp:cNvPr id="0" name=""/>
        <dsp:cNvSpPr/>
      </dsp:nvSpPr>
      <dsp:spPr>
        <a:xfrm>
          <a:off x="359511" y="269750"/>
          <a:ext cx="653657" cy="6536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D12392-0670-4B1A-B43D-D2A44C879604}">
      <dsp:nvSpPr>
        <dsp:cNvPr id="0" name=""/>
        <dsp:cNvSpPr/>
      </dsp:nvSpPr>
      <dsp:spPr>
        <a:xfrm>
          <a:off x="1372680" y="2344"/>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b="1" kern="1200"/>
            <a:t>Who are my Stakeholders ?</a:t>
          </a:r>
          <a:endParaRPr lang="en-US" sz="2200" kern="1200"/>
        </a:p>
      </dsp:txBody>
      <dsp:txXfrm>
        <a:off x="1372680" y="2344"/>
        <a:ext cx="3725575" cy="1188467"/>
      </dsp:txXfrm>
    </dsp:sp>
    <dsp:sp modelId="{06477125-166E-4D15-8DE9-CBE7A025C607}">
      <dsp:nvSpPr>
        <dsp:cNvPr id="0" name=""/>
        <dsp:cNvSpPr/>
      </dsp:nvSpPr>
      <dsp:spPr>
        <a:xfrm>
          <a:off x="0" y="1487929"/>
          <a:ext cx="5098256" cy="118846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69822B-3BA0-4C97-A8D5-E81A1B58D5A0}">
      <dsp:nvSpPr>
        <dsp:cNvPr id="0" name=""/>
        <dsp:cNvSpPr/>
      </dsp:nvSpPr>
      <dsp:spPr>
        <a:xfrm>
          <a:off x="359511" y="1755334"/>
          <a:ext cx="653657" cy="6536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D9B851A-AC08-4EAC-95E7-BB7918800807}">
      <dsp:nvSpPr>
        <dsp:cNvPr id="0" name=""/>
        <dsp:cNvSpPr/>
      </dsp:nvSpPr>
      <dsp:spPr>
        <a:xfrm>
          <a:off x="1372680" y="1487929"/>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Customer Base.</a:t>
          </a:r>
        </a:p>
      </dsp:txBody>
      <dsp:txXfrm>
        <a:off x="1372680" y="1487929"/>
        <a:ext cx="3725575" cy="1188467"/>
      </dsp:txXfrm>
    </dsp:sp>
    <dsp:sp modelId="{37E59D47-1B37-4DBA-B5FC-0B1316634C14}">
      <dsp:nvSpPr>
        <dsp:cNvPr id="0" name=""/>
        <dsp:cNvSpPr/>
      </dsp:nvSpPr>
      <dsp:spPr>
        <a:xfrm>
          <a:off x="0" y="2973514"/>
          <a:ext cx="5098256" cy="118846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B114C7-903E-48CA-ABAC-9F58F96A7DB0}">
      <dsp:nvSpPr>
        <dsp:cNvPr id="0" name=""/>
        <dsp:cNvSpPr/>
      </dsp:nvSpPr>
      <dsp:spPr>
        <a:xfrm>
          <a:off x="359511" y="3240919"/>
          <a:ext cx="653657" cy="6536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9D7DAD-A912-4587-8A56-336D6FF139E1}">
      <dsp:nvSpPr>
        <dsp:cNvPr id="0" name=""/>
        <dsp:cNvSpPr/>
      </dsp:nvSpPr>
      <dsp:spPr>
        <a:xfrm>
          <a:off x="1372680" y="2973514"/>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Government.</a:t>
          </a:r>
        </a:p>
      </dsp:txBody>
      <dsp:txXfrm>
        <a:off x="1372680" y="2973514"/>
        <a:ext cx="3725575" cy="1188467"/>
      </dsp:txXfrm>
    </dsp:sp>
    <dsp:sp modelId="{8EBF6E03-4D36-496A-8F0A-BDC885758A35}">
      <dsp:nvSpPr>
        <dsp:cNvPr id="0" name=""/>
        <dsp:cNvSpPr/>
      </dsp:nvSpPr>
      <dsp:spPr>
        <a:xfrm>
          <a:off x="0" y="4459099"/>
          <a:ext cx="5098256" cy="118846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602E09-84ED-42A5-9979-1AAAAC398D48}">
      <dsp:nvSpPr>
        <dsp:cNvPr id="0" name=""/>
        <dsp:cNvSpPr/>
      </dsp:nvSpPr>
      <dsp:spPr>
        <a:xfrm>
          <a:off x="359511" y="4726504"/>
          <a:ext cx="653657" cy="6536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FC7172-7E6A-4EBE-8427-91A78FDDC872}">
      <dsp:nvSpPr>
        <dsp:cNvPr id="0" name=""/>
        <dsp:cNvSpPr/>
      </dsp:nvSpPr>
      <dsp:spPr>
        <a:xfrm>
          <a:off x="1372680" y="4459099"/>
          <a:ext cx="3725575" cy="1188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80" tIns="125780" rIns="125780" bIns="125780" numCol="1" spcCol="1270" anchor="ctr" anchorCtr="0">
          <a:noAutofit/>
        </a:bodyPr>
        <a:lstStyle/>
        <a:p>
          <a:pPr marL="0" lvl="0" indent="0" algn="l" defTabSz="977900">
            <a:lnSpc>
              <a:spcPct val="90000"/>
            </a:lnSpc>
            <a:spcBef>
              <a:spcPct val="0"/>
            </a:spcBef>
            <a:spcAft>
              <a:spcPct val="35000"/>
            </a:spcAft>
            <a:buNone/>
          </a:pPr>
          <a:r>
            <a:rPr lang="en-US" sz="2200" kern="1200"/>
            <a:t>Employees.</a:t>
          </a:r>
        </a:p>
      </dsp:txBody>
      <dsp:txXfrm>
        <a:off x="1372680" y="4459099"/>
        <a:ext cx="3725575" cy="11884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57DB70-5DAD-48D0-B4BE-7D2BE631798D}">
      <dsp:nvSpPr>
        <dsp:cNvPr id="0" name=""/>
        <dsp:cNvSpPr/>
      </dsp:nvSpPr>
      <dsp:spPr>
        <a:xfrm>
          <a:off x="632" y="58319"/>
          <a:ext cx="2467393" cy="148043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en-IN" sz="1600" b="1" kern="1200" dirty="0"/>
            <a:t>Potential Analytics Solution:</a:t>
          </a:r>
          <a:endParaRPr lang="en-US" sz="1600" kern="1200" dirty="0"/>
        </a:p>
      </dsp:txBody>
      <dsp:txXfrm>
        <a:off x="632" y="58319"/>
        <a:ext cx="2467393" cy="1480435"/>
      </dsp:txXfrm>
    </dsp:sp>
    <dsp:sp modelId="{32ACF626-7729-4F3A-B51A-864E6EDD7652}">
      <dsp:nvSpPr>
        <dsp:cNvPr id="0" name=""/>
        <dsp:cNvSpPr/>
      </dsp:nvSpPr>
      <dsp:spPr>
        <a:xfrm>
          <a:off x="2714765" y="58319"/>
          <a:ext cx="2467393" cy="148043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IN" sz="1200" kern="1200"/>
            <a:t>Prediction of Taxi Trip Duration of taxi rides in New York to </a:t>
          </a:r>
          <a:r>
            <a:rPr lang="en-US" sz="1200" kern="1200"/>
            <a:t>improve the efficiency of Electronic Taxi Dispatching Systems which will decrease time loss and increase the profits.</a:t>
          </a:r>
        </a:p>
      </dsp:txBody>
      <dsp:txXfrm>
        <a:off x="2714765" y="58319"/>
        <a:ext cx="2467393" cy="1480435"/>
      </dsp:txXfrm>
    </dsp:sp>
    <dsp:sp modelId="{26296793-487A-4432-BEC2-762E33A75053}">
      <dsp:nvSpPr>
        <dsp:cNvPr id="0" name=""/>
        <dsp:cNvSpPr/>
      </dsp:nvSpPr>
      <dsp:spPr>
        <a:xfrm>
          <a:off x="632" y="1785494"/>
          <a:ext cx="2467393" cy="1480435"/>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en-IN" sz="1600" b="1" kern="1200" dirty="0"/>
            <a:t>Refined Problem Statement: </a:t>
          </a:r>
          <a:endParaRPr lang="en-US" sz="1600" kern="1200" dirty="0"/>
        </a:p>
      </dsp:txBody>
      <dsp:txXfrm>
        <a:off x="632" y="1785494"/>
        <a:ext cx="2467393" cy="1480435"/>
      </dsp:txXfrm>
    </dsp:sp>
    <dsp:sp modelId="{1EF4C8FB-355B-403B-9852-121C6DBE347C}">
      <dsp:nvSpPr>
        <dsp:cNvPr id="0" name=""/>
        <dsp:cNvSpPr/>
      </dsp:nvSpPr>
      <dsp:spPr>
        <a:xfrm>
          <a:off x="2714765" y="1785494"/>
          <a:ext cx="2467393" cy="1480435"/>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IN" sz="1200" kern="1200"/>
            <a:t>To predict the </a:t>
          </a:r>
          <a:r>
            <a:rPr lang="en-IN" sz="1200" i="1" kern="1200"/>
            <a:t>duration of taxi rides in New York City </a:t>
          </a:r>
          <a:r>
            <a:rPr lang="en-IN" sz="1200" kern="1200"/>
            <a:t>based on features like trip coordinates or pickup date and time.   </a:t>
          </a:r>
          <a:endParaRPr lang="en-US" sz="1200" kern="1200"/>
        </a:p>
      </dsp:txBody>
      <dsp:txXfrm>
        <a:off x="2714765" y="1785494"/>
        <a:ext cx="2467393" cy="1480435"/>
      </dsp:txXfrm>
    </dsp:sp>
    <dsp:sp modelId="{2CF819A2-9E73-4DB0-850A-FB0868F4DD24}">
      <dsp:nvSpPr>
        <dsp:cNvPr id="0" name=""/>
        <dsp:cNvSpPr/>
      </dsp:nvSpPr>
      <dsp:spPr>
        <a:xfrm>
          <a:off x="632" y="3512669"/>
          <a:ext cx="2467393" cy="1480435"/>
        </a:xfrm>
        <a:prstGeom prst="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en-IN" sz="1600" b="1" kern="1200" dirty="0"/>
            <a:t>Benefits: </a:t>
          </a:r>
          <a:endParaRPr lang="en-US" sz="1600" kern="1200" dirty="0"/>
        </a:p>
      </dsp:txBody>
      <dsp:txXfrm>
        <a:off x="632" y="3512669"/>
        <a:ext cx="2467393" cy="1480435"/>
      </dsp:txXfrm>
    </dsp:sp>
    <dsp:sp modelId="{FC602A36-4D7B-40F8-96C0-EDC092404EB0}">
      <dsp:nvSpPr>
        <dsp:cNvPr id="0" name=""/>
        <dsp:cNvSpPr/>
      </dsp:nvSpPr>
      <dsp:spPr>
        <a:xfrm>
          <a:off x="2714765" y="3512669"/>
          <a:ext cx="2467393" cy="1480435"/>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100000"/>
            </a:lnSpc>
            <a:spcBef>
              <a:spcPct val="0"/>
            </a:spcBef>
            <a:spcAft>
              <a:spcPct val="35000"/>
            </a:spcAft>
            <a:buNone/>
          </a:pPr>
          <a:r>
            <a:rPr lang="en-US" sz="1200" kern="1200" dirty="0"/>
            <a:t>Once we predict the duration of taxi trips, we can use the results to dispatch vacancies of the taxis. This will help us to reduce waiting time of a customer for a taxi ride and which in turn will increase profits for taxi company.</a:t>
          </a:r>
        </a:p>
      </dsp:txBody>
      <dsp:txXfrm>
        <a:off x="2714765" y="3512669"/>
        <a:ext cx="2467393" cy="14804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4627D2-782D-4535-BBD4-D021DBEDF3D2}">
      <dsp:nvSpPr>
        <dsp:cNvPr id="0" name=""/>
        <dsp:cNvSpPr/>
      </dsp:nvSpPr>
      <dsp:spPr>
        <a:xfrm>
          <a:off x="965728" y="555180"/>
          <a:ext cx="1554187" cy="1554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F43266-91DB-41BC-BF06-D0835E1478BD}">
      <dsp:nvSpPr>
        <dsp:cNvPr id="0" name=""/>
        <dsp:cNvSpPr/>
      </dsp:nvSpPr>
      <dsp:spPr>
        <a:xfrm>
          <a:off x="22854" y="2523571"/>
          <a:ext cx="345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t>Performance</a:t>
          </a:r>
          <a:r>
            <a:rPr lang="en-US" sz="2300" kern="1200" dirty="0"/>
            <a:t>: </a:t>
          </a:r>
          <a:r>
            <a:rPr lang="en-US" sz="1800" kern="1200" dirty="0"/>
            <a:t>The less the RMSE the better the model </a:t>
          </a:r>
          <a:endParaRPr lang="en-US" sz="2300" kern="1200" dirty="0"/>
        </a:p>
      </dsp:txBody>
      <dsp:txXfrm>
        <a:off x="22854" y="2523571"/>
        <a:ext cx="3453750" cy="720000"/>
      </dsp:txXfrm>
    </dsp:sp>
    <dsp:sp modelId="{1714ECD3-7839-4E72-A24D-6FF00F37F579}">
      <dsp:nvSpPr>
        <dsp:cNvPr id="0" name=""/>
        <dsp:cNvSpPr/>
      </dsp:nvSpPr>
      <dsp:spPr>
        <a:xfrm>
          <a:off x="5023884" y="555180"/>
          <a:ext cx="1554187" cy="1554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DA404D-50AC-400E-9E9A-D075BA6F33F2}">
      <dsp:nvSpPr>
        <dsp:cNvPr id="0" name=""/>
        <dsp:cNvSpPr/>
      </dsp:nvSpPr>
      <dsp:spPr>
        <a:xfrm>
          <a:off x="4074103" y="2510899"/>
          <a:ext cx="345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b="1" kern="1200" dirty="0"/>
            <a:t>Run Time </a:t>
          </a:r>
          <a:r>
            <a:rPr lang="en-US" sz="2000" kern="1200" dirty="0"/>
            <a:t>: </a:t>
          </a:r>
          <a:r>
            <a:rPr lang="en-US" sz="1800" kern="1200" dirty="0"/>
            <a:t>The less the time the better the model</a:t>
          </a:r>
          <a:endParaRPr lang="en-US" sz="2300" kern="1200" dirty="0"/>
        </a:p>
      </dsp:txBody>
      <dsp:txXfrm>
        <a:off x="4074103" y="2510899"/>
        <a:ext cx="3453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8E5AAE-8D5D-46C3-A7A4-8DB9BCE9B69B}" type="datetimeFigureOut">
              <a:rPr lang="en-US" smtClean="0"/>
              <a:t>4/22/2019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460717-6BC1-41B2-B81E-5205CB9474DD}" type="slidenum">
              <a:rPr lang="en-US" smtClean="0"/>
              <a:t>‹#›</a:t>
            </a:fld>
            <a:endParaRPr lang="en-US"/>
          </a:p>
        </p:txBody>
      </p:sp>
    </p:spTree>
    <p:extLst>
      <p:ext uri="{BB962C8B-B14F-4D97-AF65-F5344CB8AC3E}">
        <p14:creationId xmlns:p14="http://schemas.microsoft.com/office/powerpoint/2010/main" val="3281037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60717-6BC1-41B2-B81E-5205CB9474DD}" type="slidenum">
              <a:rPr lang="en-US" smtClean="0"/>
              <a:t>16</a:t>
            </a:fld>
            <a:endParaRPr lang="en-US"/>
          </a:p>
        </p:txBody>
      </p:sp>
    </p:spTree>
    <p:extLst>
      <p:ext uri="{BB962C8B-B14F-4D97-AF65-F5344CB8AC3E}">
        <p14:creationId xmlns:p14="http://schemas.microsoft.com/office/powerpoint/2010/main" val="43094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60717-6BC1-41B2-B81E-5205CB9474DD}" type="slidenum">
              <a:rPr lang="en-US" smtClean="0"/>
              <a:t>17</a:t>
            </a:fld>
            <a:endParaRPr lang="en-US"/>
          </a:p>
        </p:txBody>
      </p:sp>
    </p:spTree>
    <p:extLst>
      <p:ext uri="{BB962C8B-B14F-4D97-AF65-F5344CB8AC3E}">
        <p14:creationId xmlns:p14="http://schemas.microsoft.com/office/powerpoint/2010/main" val="419658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460717-6BC1-41B2-B81E-5205CB9474DD}" type="slidenum">
              <a:rPr lang="en-US" smtClean="0"/>
              <a:t>18</a:t>
            </a:fld>
            <a:endParaRPr lang="en-US"/>
          </a:p>
        </p:txBody>
      </p:sp>
    </p:spTree>
    <p:extLst>
      <p:ext uri="{BB962C8B-B14F-4D97-AF65-F5344CB8AC3E}">
        <p14:creationId xmlns:p14="http://schemas.microsoft.com/office/powerpoint/2010/main" val="2075028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415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35613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2415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75097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6596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4/22/2019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41015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4/22/2019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52511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4/22/2019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15256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pPr/>
              <a:t>4/22/2019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54449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1D8BD707-D9CF-40AE-B4C6-C98DA3205C09}" type="datetimeFigureOut">
              <a:rPr lang="en-US" smtClean="0"/>
              <a:pPr/>
              <a:t>4/22/2019</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889710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1771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1D8BD707-D9CF-40AE-B4C6-C98DA3205C09}" type="datetimeFigureOut">
              <a:rPr lang="en-US" smtClean="0"/>
              <a:pPr/>
              <a:t>4/22/2019</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B6F15528-21DE-4FAA-801E-634DDDAF4B2B}" type="slidenum">
              <a:rPr lang="en-US" smtClean="0"/>
              <a:pPr/>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5342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cid:ii_juigr3vc2" TargetMode="External"/><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cid:ii_juigb6xd1" TargetMode="External"/><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image" Target="cid:ii_juifzh3r0" TargetMode="Externa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en.wikipedia.org/wiki/Predictive_Model_Markup_Language" TargetMode="External"/><Relationship Id="rId1" Type="http://schemas.openxmlformats.org/officeDocument/2006/relationships/slideLayout" Target="../slideLayouts/slideLayout2.xml"/><Relationship Id="rId4" Type="http://schemas.openxmlformats.org/officeDocument/2006/relationships/image" Target="../media/image57.sv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 Id="rId5" Type="http://schemas.openxmlformats.org/officeDocument/2006/relationships/hyperlink" Target="http://en.wikipedia.org/wiki/Predictive_Model_Markup_Language" TargetMode="Externa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8C4AB4-EB33-40EA-BB35-71C692F9BAD9}"/>
              </a:ext>
            </a:extLst>
          </p:cNvPr>
          <p:cNvSpPr>
            <a:spLocks noGrp="1"/>
          </p:cNvSpPr>
          <p:nvPr>
            <p:ph type="ctrTitle"/>
          </p:nvPr>
        </p:nvSpPr>
        <p:spPr>
          <a:xfrm>
            <a:off x="723900" y="643467"/>
            <a:ext cx="4691270" cy="5054008"/>
          </a:xfrm>
        </p:spPr>
        <p:txBody>
          <a:bodyPr anchor="ctr">
            <a:noAutofit/>
          </a:bodyPr>
          <a:lstStyle/>
          <a:p>
            <a:r>
              <a:rPr lang="en-IN" sz="5400" b="1" dirty="0"/>
              <a:t>Prediction Of Taxi Trips Duration in New York City Using CRISP-DM Methodology</a:t>
            </a:r>
            <a:endParaRPr lang="en-US" sz="5400" b="1" dirty="0"/>
          </a:p>
        </p:txBody>
      </p:sp>
      <p:sp>
        <p:nvSpPr>
          <p:cNvPr id="3" name="Subtitle 2">
            <a:extLst>
              <a:ext uri="{FF2B5EF4-FFF2-40B4-BE49-F238E27FC236}">
                <a16:creationId xmlns:a16="http://schemas.microsoft.com/office/drawing/2014/main" id="{C4C6551A-7BB4-4CFF-AB6C-E7BE13DFF54F}"/>
              </a:ext>
            </a:extLst>
          </p:cNvPr>
          <p:cNvSpPr>
            <a:spLocks noGrp="1"/>
          </p:cNvSpPr>
          <p:nvPr>
            <p:ph type="subTitle" idx="1"/>
          </p:nvPr>
        </p:nvSpPr>
        <p:spPr>
          <a:xfrm>
            <a:off x="5903246" y="643467"/>
            <a:ext cx="2506116" cy="5054008"/>
          </a:xfrm>
        </p:spPr>
        <p:txBody>
          <a:bodyPr anchor="ctr">
            <a:normAutofit/>
          </a:bodyPr>
          <a:lstStyle/>
          <a:p>
            <a:r>
              <a:rPr lang="en-IN" sz="2200" dirty="0"/>
              <a:t> </a:t>
            </a:r>
            <a:endParaRPr lang="en-US" sz="2200" dirty="0"/>
          </a:p>
          <a:p>
            <a:r>
              <a:rPr lang="en-IN" sz="2200" dirty="0">
                <a:solidFill>
                  <a:schemeClr val="tx1"/>
                </a:solidFill>
              </a:rPr>
              <a:t>By</a:t>
            </a:r>
            <a:endParaRPr lang="en-US" sz="2200" dirty="0">
              <a:solidFill>
                <a:schemeClr val="tx1"/>
              </a:solidFill>
            </a:endParaRPr>
          </a:p>
          <a:p>
            <a:r>
              <a:rPr lang="en-IN" sz="2200" dirty="0">
                <a:solidFill>
                  <a:schemeClr val="tx1"/>
                </a:solidFill>
              </a:rPr>
              <a:t>Mayank Gandhi</a:t>
            </a:r>
            <a:endParaRPr lang="en-US" sz="2200" dirty="0">
              <a:solidFill>
                <a:schemeClr val="tx1"/>
              </a:solidFill>
            </a:endParaRPr>
          </a:p>
          <a:p>
            <a:r>
              <a:rPr lang="en-IN" sz="2200" dirty="0">
                <a:solidFill>
                  <a:schemeClr val="tx1"/>
                </a:solidFill>
              </a:rPr>
              <a:t>10394669</a:t>
            </a:r>
            <a:endParaRPr lang="en-US" sz="2200" dirty="0">
              <a:solidFill>
                <a:schemeClr val="tx1"/>
              </a:solidFill>
            </a:endParaRPr>
          </a:p>
          <a:p>
            <a:r>
              <a:rPr lang="en-IN" sz="2200" dirty="0">
                <a:solidFill>
                  <a:schemeClr val="tx1"/>
                </a:solidFill>
              </a:rPr>
              <a:t>&amp;</a:t>
            </a:r>
            <a:endParaRPr lang="en-US" sz="2200" dirty="0">
              <a:solidFill>
                <a:schemeClr val="tx1"/>
              </a:solidFill>
            </a:endParaRPr>
          </a:p>
          <a:p>
            <a:r>
              <a:rPr lang="en-IN" sz="2200" dirty="0">
                <a:solidFill>
                  <a:schemeClr val="tx1"/>
                </a:solidFill>
              </a:rPr>
              <a:t>Mazin Ahmed</a:t>
            </a:r>
            <a:endParaRPr lang="en-US" sz="2200" dirty="0">
              <a:solidFill>
                <a:schemeClr val="tx1"/>
              </a:solidFill>
            </a:endParaRPr>
          </a:p>
          <a:p>
            <a:r>
              <a:rPr lang="en-IN" sz="2200" dirty="0">
                <a:solidFill>
                  <a:schemeClr val="tx1"/>
                </a:solidFill>
              </a:rPr>
              <a:t>10394393</a:t>
            </a:r>
            <a:endParaRPr lang="en-US" sz="2200" dirty="0">
              <a:solidFill>
                <a:schemeClr val="tx1"/>
              </a:solidFill>
            </a:endParaRPr>
          </a:p>
          <a:p>
            <a:endParaRPr lang="en-US" sz="2200" dirty="0"/>
          </a:p>
        </p:txBody>
      </p:sp>
      <p:cxnSp>
        <p:nvCxnSpPr>
          <p:cNvPr id="33" name="Straight Connector 3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0992" y="1391367"/>
            <a:ext cx="0" cy="355820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A549DE7-671D-4575-AF43-858FD999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36">
            <a:extLst>
              <a:ext uri="{FF2B5EF4-FFF2-40B4-BE49-F238E27FC236}">
                <a16:creationId xmlns:a16="http://schemas.microsoft.com/office/drawing/2014/main" id="{C22D9B36-9BE7-472B-8808-7E0D68107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40942"/>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44251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48F11-CBB2-422A-8646-035AE7214103}"/>
              </a:ext>
            </a:extLst>
          </p:cNvPr>
          <p:cNvSpPr>
            <a:spLocks noGrp="1"/>
          </p:cNvSpPr>
          <p:nvPr>
            <p:ph type="title"/>
          </p:nvPr>
        </p:nvSpPr>
        <p:spPr>
          <a:xfrm>
            <a:off x="152400" y="152400"/>
            <a:ext cx="2781300" cy="2286000"/>
          </a:xfrm>
        </p:spPr>
        <p:txBody>
          <a:bodyPr>
            <a:normAutofit/>
          </a:bodyPr>
          <a:lstStyle/>
          <a:p>
            <a:r>
              <a:rPr lang="en-US" sz="3200" b="1" dirty="0"/>
              <a:t>Data Understanding</a:t>
            </a:r>
            <a:endParaRPr lang="en-US" sz="3200" dirty="0"/>
          </a:p>
        </p:txBody>
      </p:sp>
      <p:sp>
        <p:nvSpPr>
          <p:cNvPr id="3" name="Content Placeholder 2">
            <a:extLst>
              <a:ext uri="{FF2B5EF4-FFF2-40B4-BE49-F238E27FC236}">
                <a16:creationId xmlns:a16="http://schemas.microsoft.com/office/drawing/2014/main" id="{DABB8FD3-D465-4478-A1F9-BE8A9A6820AD}"/>
              </a:ext>
            </a:extLst>
          </p:cNvPr>
          <p:cNvSpPr>
            <a:spLocks noGrp="1"/>
          </p:cNvSpPr>
          <p:nvPr>
            <p:ph idx="1"/>
          </p:nvPr>
        </p:nvSpPr>
        <p:spPr/>
        <p:txBody>
          <a:bodyPr/>
          <a:lstStyle/>
          <a:p>
            <a:r>
              <a:rPr lang="en-IN" sz="1800" dirty="0"/>
              <a:t>The map illustrates the pick-up and drop-off locations. We could see how the map varies with the time of the pick up and drop. The map shows us that there are many drop-offs outside of New York.   </a:t>
            </a:r>
            <a:endParaRPr lang="en-US" sz="1800" dirty="0"/>
          </a:p>
          <a:p>
            <a:endParaRPr lang="en-US" dirty="0"/>
          </a:p>
        </p:txBody>
      </p:sp>
      <p:sp>
        <p:nvSpPr>
          <p:cNvPr id="4" name="Text Placeholder 3">
            <a:extLst>
              <a:ext uri="{FF2B5EF4-FFF2-40B4-BE49-F238E27FC236}">
                <a16:creationId xmlns:a16="http://schemas.microsoft.com/office/drawing/2014/main" id="{3A74A17B-D298-40B0-AA77-4B98DE5BCF5F}"/>
              </a:ext>
            </a:extLst>
          </p:cNvPr>
          <p:cNvSpPr>
            <a:spLocks noGrp="1"/>
          </p:cNvSpPr>
          <p:nvPr>
            <p:ph type="body" sz="half" idx="2"/>
          </p:nvPr>
        </p:nvSpPr>
        <p:spPr/>
        <p:txBody>
          <a:bodyPr>
            <a:normAutofit/>
          </a:bodyPr>
          <a:lstStyle/>
          <a:p>
            <a:r>
              <a:rPr lang="en-IN" sz="2400" b="1" spc="-50" dirty="0">
                <a:latin typeface="+mj-lt"/>
                <a:ea typeface="+mj-ea"/>
                <a:cs typeface="+mj-cs"/>
              </a:rPr>
              <a:t>Explanatory Data Analysis</a:t>
            </a:r>
            <a:endParaRPr lang="en-US" sz="2400" b="1" spc="-50" dirty="0">
              <a:latin typeface="+mj-lt"/>
              <a:ea typeface="+mj-ea"/>
              <a:cs typeface="+mj-cs"/>
            </a:endParaRPr>
          </a:p>
          <a:p>
            <a:endParaRPr lang="en-US" sz="1400" dirty="0"/>
          </a:p>
        </p:txBody>
      </p:sp>
      <p:pic>
        <p:nvPicPr>
          <p:cNvPr id="6" name="Picture 5">
            <a:extLst>
              <a:ext uri="{FF2B5EF4-FFF2-40B4-BE49-F238E27FC236}">
                <a16:creationId xmlns:a16="http://schemas.microsoft.com/office/drawing/2014/main" id="{827CA32B-DB5A-4E90-B059-5AFF85A61C53}"/>
              </a:ext>
            </a:extLst>
          </p:cNvPr>
          <p:cNvPicPr/>
          <p:nvPr/>
        </p:nvPicPr>
        <p:blipFill>
          <a:blip r:embed="rId2">
            <a:extLst>
              <a:ext uri="{28A0092B-C50C-407E-A947-70E740481C1C}">
                <a14:useLocalDpi xmlns:a14="http://schemas.microsoft.com/office/drawing/2010/main" val="0"/>
              </a:ext>
            </a:extLst>
          </a:blip>
          <a:stretch>
            <a:fillRect/>
          </a:stretch>
        </p:blipFill>
        <p:spPr>
          <a:xfrm>
            <a:off x="3124200" y="2281555"/>
            <a:ext cx="6019800" cy="4576445"/>
          </a:xfrm>
          <a:prstGeom prst="rect">
            <a:avLst/>
          </a:prstGeom>
        </p:spPr>
      </p:pic>
    </p:spTree>
    <p:extLst>
      <p:ext uri="{BB962C8B-B14F-4D97-AF65-F5344CB8AC3E}">
        <p14:creationId xmlns:p14="http://schemas.microsoft.com/office/powerpoint/2010/main" val="3599071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4E253C-AB77-4D07-ABDF-F16A0F56EDB6}"/>
              </a:ext>
            </a:extLst>
          </p:cNvPr>
          <p:cNvSpPr>
            <a:spLocks noGrp="1"/>
          </p:cNvSpPr>
          <p:nvPr>
            <p:ph type="title"/>
          </p:nvPr>
        </p:nvSpPr>
        <p:spPr>
          <a:xfrm>
            <a:off x="822960" y="286604"/>
            <a:ext cx="7543800" cy="736283"/>
          </a:xfrm>
        </p:spPr>
        <p:txBody>
          <a:bodyPr>
            <a:normAutofit/>
          </a:bodyPr>
          <a:lstStyle/>
          <a:p>
            <a:r>
              <a:rPr lang="en-US" sz="3200" b="1" dirty="0"/>
              <a:t>Data Understanding</a:t>
            </a:r>
            <a:endParaRPr lang="en-US" sz="3200" dirty="0"/>
          </a:p>
        </p:txBody>
      </p:sp>
      <p:sp>
        <p:nvSpPr>
          <p:cNvPr id="6" name="Text Placeholder 5">
            <a:extLst>
              <a:ext uri="{FF2B5EF4-FFF2-40B4-BE49-F238E27FC236}">
                <a16:creationId xmlns:a16="http://schemas.microsoft.com/office/drawing/2014/main" id="{2CEA9C6C-8CF3-400C-BD44-04D8889DD511}"/>
              </a:ext>
            </a:extLst>
          </p:cNvPr>
          <p:cNvSpPr>
            <a:spLocks noGrp="1"/>
          </p:cNvSpPr>
          <p:nvPr>
            <p:ph type="body" idx="1"/>
          </p:nvPr>
        </p:nvSpPr>
        <p:spPr>
          <a:xfrm>
            <a:off x="822960" y="2128502"/>
            <a:ext cx="3703320" cy="453832"/>
          </a:xfrm>
        </p:spPr>
        <p:txBody>
          <a:bodyPr>
            <a:noAutofit/>
          </a:bodyPr>
          <a:lstStyle/>
          <a:p>
            <a:r>
              <a:rPr lang="en-IN" sz="1200" cap="none" dirty="0">
                <a:solidFill>
                  <a:schemeClr val="tx1"/>
                </a:solidFill>
              </a:rPr>
              <a:t>The below graph represent latitudes  of new York. We can eliminate the outlying latitudes as we are considering only taxi trips with new York city.</a:t>
            </a:r>
            <a:endParaRPr lang="en-US" sz="1200" cap="none" dirty="0">
              <a:solidFill>
                <a:schemeClr val="tx1"/>
              </a:solidFill>
            </a:endParaRPr>
          </a:p>
          <a:p>
            <a:endParaRPr lang="en-US" sz="1200" cap="none" dirty="0">
              <a:solidFill>
                <a:schemeClr val="tx1"/>
              </a:solidFill>
            </a:endParaRPr>
          </a:p>
        </p:txBody>
      </p:sp>
      <p:sp>
        <p:nvSpPr>
          <p:cNvPr id="8" name="Text Placeholder 7">
            <a:extLst>
              <a:ext uri="{FF2B5EF4-FFF2-40B4-BE49-F238E27FC236}">
                <a16:creationId xmlns:a16="http://schemas.microsoft.com/office/drawing/2014/main" id="{8C151F67-BAEA-46D9-97A2-B6716FABEEA3}"/>
              </a:ext>
            </a:extLst>
          </p:cNvPr>
          <p:cNvSpPr>
            <a:spLocks noGrp="1"/>
          </p:cNvSpPr>
          <p:nvPr>
            <p:ph type="body" sz="quarter" idx="3"/>
          </p:nvPr>
        </p:nvSpPr>
        <p:spPr>
          <a:xfrm>
            <a:off x="4663440" y="1981200"/>
            <a:ext cx="3703320" cy="601134"/>
          </a:xfrm>
        </p:spPr>
        <p:txBody>
          <a:bodyPr>
            <a:normAutofit fontScale="40000" lnSpcReduction="20000"/>
          </a:bodyPr>
          <a:lstStyle/>
          <a:p>
            <a:r>
              <a:rPr lang="en-IN" sz="3100" cap="none" dirty="0">
                <a:solidFill>
                  <a:schemeClr val="tx1"/>
                </a:solidFill>
              </a:rPr>
              <a:t>The below graph represent longitudes  of new York. We can eliminate the outlying longitudes as we are considering only taxi trips with new York city.</a:t>
            </a:r>
            <a:endParaRPr lang="en-US" sz="3100" cap="none" dirty="0">
              <a:solidFill>
                <a:schemeClr val="tx1"/>
              </a:solidFill>
            </a:endParaRPr>
          </a:p>
          <a:p>
            <a:endParaRPr lang="en-US" dirty="0">
              <a:solidFill>
                <a:schemeClr val="tx1"/>
              </a:solidFill>
            </a:endParaRPr>
          </a:p>
        </p:txBody>
      </p:sp>
      <p:sp>
        <p:nvSpPr>
          <p:cNvPr id="11" name="TextBox 10">
            <a:extLst>
              <a:ext uri="{FF2B5EF4-FFF2-40B4-BE49-F238E27FC236}">
                <a16:creationId xmlns:a16="http://schemas.microsoft.com/office/drawing/2014/main" id="{746521B0-2271-4D19-99EA-0D1E002C7946}"/>
              </a:ext>
            </a:extLst>
          </p:cNvPr>
          <p:cNvSpPr txBox="1"/>
          <p:nvPr/>
        </p:nvSpPr>
        <p:spPr>
          <a:xfrm>
            <a:off x="914400" y="1022887"/>
            <a:ext cx="7543800" cy="461665"/>
          </a:xfrm>
          <a:prstGeom prst="rect">
            <a:avLst/>
          </a:prstGeom>
          <a:noFill/>
        </p:spPr>
        <p:txBody>
          <a:bodyPr wrap="square" rtlCol="0">
            <a:spAutoFit/>
          </a:bodyPr>
          <a:lstStyle/>
          <a:p>
            <a:r>
              <a:rPr lang="en-IN" sz="2400" spc="-50" dirty="0"/>
              <a:t>Explanatory Data Analysis</a:t>
            </a:r>
            <a:endParaRPr lang="en-US" sz="2400" spc="-50" dirty="0"/>
          </a:p>
        </p:txBody>
      </p:sp>
      <p:pic>
        <p:nvPicPr>
          <p:cNvPr id="12" name="Content Placeholder 11">
            <a:extLst>
              <a:ext uri="{FF2B5EF4-FFF2-40B4-BE49-F238E27FC236}">
                <a16:creationId xmlns:a16="http://schemas.microsoft.com/office/drawing/2014/main" id="{C730FD1B-3087-42CB-9754-DBAB5EE2CDF7}"/>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822325" y="2582334"/>
            <a:ext cx="3703638" cy="3589866"/>
          </a:xfrm>
          <a:prstGeom prst="rect">
            <a:avLst/>
          </a:prstGeom>
        </p:spPr>
      </p:pic>
      <p:pic>
        <p:nvPicPr>
          <p:cNvPr id="13" name="Content Placeholder 12">
            <a:extLst>
              <a:ext uri="{FF2B5EF4-FFF2-40B4-BE49-F238E27FC236}">
                <a16:creationId xmlns:a16="http://schemas.microsoft.com/office/drawing/2014/main" id="{ECB95728-D4DA-4104-B8A9-337FF8ADFC1D}"/>
              </a:ext>
            </a:extLst>
          </p:cNvPr>
          <p:cNvPicPr>
            <a:picLocks noGrp="1"/>
          </p:cNvPicPr>
          <p:nvPr>
            <p:ph sz="quarter" idx="4"/>
          </p:nvPr>
        </p:nvPicPr>
        <p:blipFill>
          <a:blip r:embed="rId3">
            <a:extLst>
              <a:ext uri="{28A0092B-C50C-407E-A947-70E740481C1C}">
                <a14:useLocalDpi xmlns:a14="http://schemas.microsoft.com/office/drawing/2010/main" val="0"/>
              </a:ext>
            </a:extLst>
          </a:blip>
          <a:stretch>
            <a:fillRect/>
          </a:stretch>
        </p:blipFill>
        <p:spPr>
          <a:xfrm>
            <a:off x="4664075" y="2582334"/>
            <a:ext cx="3702050" cy="3589865"/>
          </a:xfrm>
          <a:prstGeom prst="rect">
            <a:avLst/>
          </a:prstGeom>
        </p:spPr>
      </p:pic>
    </p:spTree>
    <p:extLst>
      <p:ext uri="{BB962C8B-B14F-4D97-AF65-F5344CB8AC3E}">
        <p14:creationId xmlns:p14="http://schemas.microsoft.com/office/powerpoint/2010/main" val="2223524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D26CEF8-3157-491C-BF7C-814FDF29B21B}"/>
              </a:ext>
            </a:extLst>
          </p:cNvPr>
          <p:cNvSpPr>
            <a:spLocks noGrp="1"/>
          </p:cNvSpPr>
          <p:nvPr>
            <p:ph type="title"/>
          </p:nvPr>
        </p:nvSpPr>
        <p:spPr>
          <a:xfrm>
            <a:off x="822960" y="286605"/>
            <a:ext cx="7543800" cy="856396"/>
          </a:xfrm>
        </p:spPr>
        <p:txBody>
          <a:bodyPr>
            <a:normAutofit/>
          </a:bodyPr>
          <a:lstStyle/>
          <a:p>
            <a:r>
              <a:rPr lang="en-US" sz="3200" b="1" dirty="0"/>
              <a:t>Data Understanding</a:t>
            </a:r>
            <a:endParaRPr lang="en-US" sz="3200" dirty="0"/>
          </a:p>
        </p:txBody>
      </p:sp>
      <p:sp>
        <p:nvSpPr>
          <p:cNvPr id="8" name="Content Placeholder 7">
            <a:extLst>
              <a:ext uri="{FF2B5EF4-FFF2-40B4-BE49-F238E27FC236}">
                <a16:creationId xmlns:a16="http://schemas.microsoft.com/office/drawing/2014/main" id="{8D7DF4B2-1DDF-47D1-B1FE-470EDACF8E9D}"/>
              </a:ext>
            </a:extLst>
          </p:cNvPr>
          <p:cNvSpPr>
            <a:spLocks noGrp="1"/>
          </p:cNvSpPr>
          <p:nvPr>
            <p:ph idx="1"/>
          </p:nvPr>
        </p:nvSpPr>
        <p:spPr/>
        <p:txBody>
          <a:bodyPr/>
          <a:lstStyle/>
          <a:p>
            <a:r>
              <a:rPr lang="en-IN" sz="1800" dirty="0"/>
              <a:t>The line graph shows us that the weekend (Sat and Sun, plus Friday to an extend) have higher trip numbers during the early morning hours but lower ones in the morning between 5 and 10, which can most likely be attributed to the contrast between NYC business days and weekend night life. In addition, trip numbers drop on a Sunday evening/night.</a:t>
            </a:r>
            <a:endParaRPr lang="en-US" sz="1800" dirty="0"/>
          </a:p>
          <a:p>
            <a:endParaRPr lang="en-US" dirty="0"/>
          </a:p>
        </p:txBody>
      </p:sp>
      <p:sp>
        <p:nvSpPr>
          <p:cNvPr id="9" name="TextBox 8">
            <a:extLst>
              <a:ext uri="{FF2B5EF4-FFF2-40B4-BE49-F238E27FC236}">
                <a16:creationId xmlns:a16="http://schemas.microsoft.com/office/drawing/2014/main" id="{786AF68B-94FA-4247-92B8-6A61C266A331}"/>
              </a:ext>
            </a:extLst>
          </p:cNvPr>
          <p:cNvSpPr txBox="1"/>
          <p:nvPr/>
        </p:nvSpPr>
        <p:spPr>
          <a:xfrm>
            <a:off x="822959" y="1143001"/>
            <a:ext cx="3977641" cy="738664"/>
          </a:xfrm>
          <a:prstGeom prst="rect">
            <a:avLst/>
          </a:prstGeom>
          <a:noFill/>
        </p:spPr>
        <p:txBody>
          <a:bodyPr wrap="square" rtlCol="0">
            <a:spAutoFit/>
          </a:bodyPr>
          <a:lstStyle/>
          <a:p>
            <a:r>
              <a:rPr lang="en-IN" sz="2400" spc="-50" dirty="0"/>
              <a:t>Explanatory Data Analysis</a:t>
            </a:r>
            <a:endParaRPr lang="en-US" sz="2400" spc="-50" dirty="0"/>
          </a:p>
          <a:p>
            <a:endParaRPr lang="en-US" dirty="0"/>
          </a:p>
        </p:txBody>
      </p:sp>
      <p:pic>
        <p:nvPicPr>
          <p:cNvPr id="10" name="Picture 9">
            <a:extLst>
              <a:ext uri="{FF2B5EF4-FFF2-40B4-BE49-F238E27FC236}">
                <a16:creationId xmlns:a16="http://schemas.microsoft.com/office/drawing/2014/main" id="{AD621B84-0C8F-4D34-99D3-D4C39DCEA25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57594" y="3276600"/>
            <a:ext cx="7509165" cy="2648896"/>
          </a:xfrm>
          <a:prstGeom prst="rect">
            <a:avLst/>
          </a:prstGeom>
        </p:spPr>
      </p:pic>
    </p:spTree>
    <p:extLst>
      <p:ext uri="{BB962C8B-B14F-4D97-AF65-F5344CB8AC3E}">
        <p14:creationId xmlns:p14="http://schemas.microsoft.com/office/powerpoint/2010/main" val="2053663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44E253C-AB77-4D07-ABDF-F16A0F56EDB6}"/>
              </a:ext>
            </a:extLst>
          </p:cNvPr>
          <p:cNvSpPr>
            <a:spLocks noGrp="1"/>
          </p:cNvSpPr>
          <p:nvPr>
            <p:ph type="title"/>
          </p:nvPr>
        </p:nvSpPr>
        <p:spPr>
          <a:xfrm>
            <a:off x="822960" y="286604"/>
            <a:ext cx="7543800" cy="736283"/>
          </a:xfrm>
        </p:spPr>
        <p:txBody>
          <a:bodyPr>
            <a:normAutofit/>
          </a:bodyPr>
          <a:lstStyle/>
          <a:p>
            <a:r>
              <a:rPr lang="en-US" sz="3200" b="1" dirty="0"/>
              <a:t>Data Understanding</a:t>
            </a:r>
            <a:endParaRPr lang="en-US" sz="3200" dirty="0"/>
          </a:p>
        </p:txBody>
      </p:sp>
      <p:sp>
        <p:nvSpPr>
          <p:cNvPr id="6" name="Text Placeholder 5">
            <a:extLst>
              <a:ext uri="{FF2B5EF4-FFF2-40B4-BE49-F238E27FC236}">
                <a16:creationId xmlns:a16="http://schemas.microsoft.com/office/drawing/2014/main" id="{2CEA9C6C-8CF3-400C-BD44-04D8889DD511}"/>
              </a:ext>
            </a:extLst>
          </p:cNvPr>
          <p:cNvSpPr>
            <a:spLocks noGrp="1"/>
          </p:cNvSpPr>
          <p:nvPr>
            <p:ph type="body" idx="1"/>
          </p:nvPr>
        </p:nvSpPr>
        <p:spPr>
          <a:xfrm>
            <a:off x="822960" y="2128502"/>
            <a:ext cx="8168640" cy="453832"/>
          </a:xfrm>
        </p:spPr>
        <p:txBody>
          <a:bodyPr>
            <a:noAutofit/>
          </a:bodyPr>
          <a:lstStyle/>
          <a:p>
            <a:r>
              <a:rPr lang="en-IN" sz="1400" cap="none" dirty="0">
                <a:solidFill>
                  <a:schemeClr val="tx1"/>
                </a:solidFill>
              </a:rPr>
              <a:t>The average trip duration of taxi trips can help us predicting the taxi trip duration. So, we use </a:t>
            </a:r>
            <a:r>
              <a:rPr lang="en-IN" sz="1400" cap="none" dirty="0" err="1">
                <a:solidFill>
                  <a:schemeClr val="tx1"/>
                </a:solidFill>
              </a:rPr>
              <a:t>numpy’s</a:t>
            </a:r>
            <a:r>
              <a:rPr lang="en-IN" sz="1400" cap="none" dirty="0">
                <a:solidFill>
                  <a:schemeClr val="tx1"/>
                </a:solidFill>
              </a:rPr>
              <a:t> log feature to regularize our target variable (</a:t>
            </a:r>
            <a:r>
              <a:rPr lang="en-IN" sz="1400" cap="none" dirty="0" err="1">
                <a:solidFill>
                  <a:schemeClr val="tx1"/>
                </a:solidFill>
              </a:rPr>
              <a:t>trip_duration</a:t>
            </a:r>
            <a:r>
              <a:rPr lang="en-IN" sz="1400" cap="none" dirty="0">
                <a:solidFill>
                  <a:schemeClr val="tx1"/>
                </a:solidFill>
              </a:rPr>
              <a:t>), so that it is easier to visualize. The below graphs illustrate log of trip duration.</a:t>
            </a:r>
            <a:endParaRPr lang="en-US" sz="1400" cap="none" dirty="0">
              <a:solidFill>
                <a:schemeClr val="tx1"/>
              </a:solidFill>
            </a:endParaRPr>
          </a:p>
          <a:p>
            <a:r>
              <a:rPr lang="en-IN" sz="900" cap="none" dirty="0"/>
              <a:t>.</a:t>
            </a:r>
            <a:endParaRPr lang="en-US" sz="900" cap="none" dirty="0"/>
          </a:p>
          <a:p>
            <a:endParaRPr lang="en-US" sz="900" cap="none" dirty="0"/>
          </a:p>
        </p:txBody>
      </p:sp>
      <p:sp>
        <p:nvSpPr>
          <p:cNvPr id="11" name="TextBox 10">
            <a:extLst>
              <a:ext uri="{FF2B5EF4-FFF2-40B4-BE49-F238E27FC236}">
                <a16:creationId xmlns:a16="http://schemas.microsoft.com/office/drawing/2014/main" id="{746521B0-2271-4D19-99EA-0D1E002C7946}"/>
              </a:ext>
            </a:extLst>
          </p:cNvPr>
          <p:cNvSpPr txBox="1"/>
          <p:nvPr/>
        </p:nvSpPr>
        <p:spPr>
          <a:xfrm>
            <a:off x="914400" y="1022887"/>
            <a:ext cx="7543800" cy="461665"/>
          </a:xfrm>
          <a:prstGeom prst="rect">
            <a:avLst/>
          </a:prstGeom>
          <a:noFill/>
        </p:spPr>
        <p:txBody>
          <a:bodyPr wrap="square" rtlCol="0">
            <a:spAutoFit/>
          </a:bodyPr>
          <a:lstStyle/>
          <a:p>
            <a:r>
              <a:rPr lang="en-IN" sz="2400" spc="-50" dirty="0"/>
              <a:t>Explanatory Data Analysis</a:t>
            </a:r>
            <a:endParaRPr lang="en-US" sz="2400" spc="-50" dirty="0"/>
          </a:p>
        </p:txBody>
      </p:sp>
      <p:pic>
        <p:nvPicPr>
          <p:cNvPr id="14" name="Content Placeholder 13">
            <a:extLst>
              <a:ext uri="{FF2B5EF4-FFF2-40B4-BE49-F238E27FC236}">
                <a16:creationId xmlns:a16="http://schemas.microsoft.com/office/drawing/2014/main" id="{695D6FC5-8F6B-41AF-903C-C9F55695838E}"/>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533400" y="2362200"/>
            <a:ext cx="3992563" cy="3886200"/>
          </a:xfrm>
          <a:prstGeom prst="rect">
            <a:avLst/>
          </a:prstGeom>
        </p:spPr>
      </p:pic>
      <p:pic>
        <p:nvPicPr>
          <p:cNvPr id="15" name="Content Placeholder 14">
            <a:extLst>
              <a:ext uri="{FF2B5EF4-FFF2-40B4-BE49-F238E27FC236}">
                <a16:creationId xmlns:a16="http://schemas.microsoft.com/office/drawing/2014/main" id="{1B66107F-DBED-4B84-B3F9-31DB7F1405AE}"/>
              </a:ext>
            </a:extLst>
          </p:cNvPr>
          <p:cNvPicPr>
            <a:picLocks noGrp="1"/>
          </p:cNvPicPr>
          <p:nvPr>
            <p:ph sz="quarter" idx="4"/>
          </p:nvPr>
        </p:nvPicPr>
        <p:blipFill>
          <a:blip r:embed="rId3">
            <a:extLst>
              <a:ext uri="{28A0092B-C50C-407E-A947-70E740481C1C}">
                <a14:useLocalDpi xmlns:a14="http://schemas.microsoft.com/office/drawing/2010/main" val="0"/>
              </a:ext>
            </a:extLst>
          </a:blip>
          <a:stretch>
            <a:fillRect/>
          </a:stretch>
        </p:blipFill>
        <p:spPr>
          <a:xfrm>
            <a:off x="4664074" y="2362200"/>
            <a:ext cx="4175125" cy="3886200"/>
          </a:xfrm>
          <a:prstGeom prst="rect">
            <a:avLst/>
          </a:prstGeom>
        </p:spPr>
      </p:pic>
    </p:spTree>
    <p:extLst>
      <p:ext uri="{BB962C8B-B14F-4D97-AF65-F5344CB8AC3E}">
        <p14:creationId xmlns:p14="http://schemas.microsoft.com/office/powerpoint/2010/main" val="3341205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26DA9E6-2DB1-4FB8-A005-FEEF89E84030}"/>
              </a:ext>
            </a:extLst>
          </p:cNvPr>
          <p:cNvSpPr>
            <a:spLocks noGrp="1"/>
          </p:cNvSpPr>
          <p:nvPr>
            <p:ph type="title"/>
          </p:nvPr>
        </p:nvSpPr>
        <p:spPr>
          <a:xfrm>
            <a:off x="228600" y="152400"/>
            <a:ext cx="2628900" cy="2327563"/>
          </a:xfrm>
        </p:spPr>
        <p:txBody>
          <a:bodyPr>
            <a:normAutofit/>
          </a:bodyPr>
          <a:lstStyle/>
          <a:p>
            <a:r>
              <a:rPr lang="en-US" sz="3200" b="1" dirty="0"/>
              <a:t>Data Understanding</a:t>
            </a:r>
            <a:endParaRPr lang="en-US" sz="3200" dirty="0"/>
          </a:p>
        </p:txBody>
      </p:sp>
      <p:sp>
        <p:nvSpPr>
          <p:cNvPr id="10" name="Content Placeholder 9">
            <a:extLst>
              <a:ext uri="{FF2B5EF4-FFF2-40B4-BE49-F238E27FC236}">
                <a16:creationId xmlns:a16="http://schemas.microsoft.com/office/drawing/2014/main" id="{A5C5865A-823E-4B79-AD81-B01308C5285E}"/>
              </a:ext>
            </a:extLst>
          </p:cNvPr>
          <p:cNvSpPr>
            <a:spLocks noGrp="1"/>
          </p:cNvSpPr>
          <p:nvPr>
            <p:ph idx="1"/>
          </p:nvPr>
        </p:nvSpPr>
        <p:spPr/>
        <p:txBody>
          <a:bodyPr/>
          <a:lstStyle/>
          <a:p>
            <a:r>
              <a:rPr lang="en-IN" b="1" dirty="0"/>
              <a:t>Correlation Between Features</a:t>
            </a:r>
          </a:p>
          <a:p>
            <a:r>
              <a:rPr lang="en-IN" dirty="0"/>
              <a:t>We don’t have highly correlated variables in our dataset. So we do not have to remove any variables from our dataset. </a:t>
            </a:r>
            <a:endParaRPr lang="en-US" dirty="0"/>
          </a:p>
          <a:p>
            <a:endParaRPr lang="en-US" dirty="0"/>
          </a:p>
          <a:p>
            <a:endParaRPr lang="en-US" dirty="0"/>
          </a:p>
        </p:txBody>
      </p:sp>
      <p:sp>
        <p:nvSpPr>
          <p:cNvPr id="11" name="Text Placeholder 10">
            <a:extLst>
              <a:ext uri="{FF2B5EF4-FFF2-40B4-BE49-F238E27FC236}">
                <a16:creationId xmlns:a16="http://schemas.microsoft.com/office/drawing/2014/main" id="{6677D80F-AF12-4F7F-BD41-D1018C4A4B9D}"/>
              </a:ext>
            </a:extLst>
          </p:cNvPr>
          <p:cNvSpPr>
            <a:spLocks noGrp="1"/>
          </p:cNvSpPr>
          <p:nvPr>
            <p:ph type="body" sz="half" idx="2"/>
          </p:nvPr>
        </p:nvSpPr>
        <p:spPr/>
        <p:txBody>
          <a:bodyPr>
            <a:normAutofit/>
          </a:bodyPr>
          <a:lstStyle/>
          <a:p>
            <a:r>
              <a:rPr lang="en-IN" sz="2400" spc="-50" dirty="0"/>
              <a:t>Explanatory Data Analysis</a:t>
            </a:r>
            <a:endParaRPr lang="en-US" sz="2400" spc="-50" dirty="0"/>
          </a:p>
        </p:txBody>
      </p:sp>
      <p:pic>
        <p:nvPicPr>
          <p:cNvPr id="13" name="Picture 12" descr="corr.png">
            <a:extLst>
              <a:ext uri="{FF2B5EF4-FFF2-40B4-BE49-F238E27FC236}">
                <a16:creationId xmlns:a16="http://schemas.microsoft.com/office/drawing/2014/main" id="{FE3030A8-3308-4258-AA07-A9C448C87C4E}"/>
              </a:ext>
            </a:extLst>
          </p:cNvPr>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678933" y="2052378"/>
            <a:ext cx="4572000" cy="4067175"/>
          </a:xfrm>
          <a:prstGeom prst="rect">
            <a:avLst/>
          </a:prstGeom>
          <a:noFill/>
          <a:ln>
            <a:noFill/>
          </a:ln>
        </p:spPr>
      </p:pic>
    </p:spTree>
    <p:extLst>
      <p:ext uri="{BB962C8B-B14F-4D97-AF65-F5344CB8AC3E}">
        <p14:creationId xmlns:p14="http://schemas.microsoft.com/office/powerpoint/2010/main" val="1734135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BA2A9E5C-9B62-4146-B2B2-299F709DAA4D}"/>
              </a:ext>
            </a:extLst>
          </p:cNvPr>
          <p:cNvSpPr>
            <a:spLocks noGrp="1"/>
          </p:cNvSpPr>
          <p:nvPr>
            <p:ph type="title"/>
          </p:nvPr>
        </p:nvSpPr>
        <p:spPr>
          <a:xfrm>
            <a:off x="369277" y="516835"/>
            <a:ext cx="2620822" cy="2103875"/>
          </a:xfrm>
        </p:spPr>
        <p:txBody>
          <a:bodyPr>
            <a:normAutofit/>
          </a:bodyPr>
          <a:lstStyle/>
          <a:p>
            <a:r>
              <a:rPr lang="en-IN" sz="3200" b="1" dirty="0">
                <a:solidFill>
                  <a:srgbClr val="FFFFFF"/>
                </a:solidFill>
              </a:rPr>
              <a:t>Data preparation</a:t>
            </a:r>
            <a:br>
              <a:rPr lang="en-US" sz="3200" dirty="0">
                <a:solidFill>
                  <a:srgbClr val="FFFFFF"/>
                </a:solidFill>
              </a:rPr>
            </a:br>
            <a:endParaRPr lang="en-US" sz="3200" dirty="0">
              <a:solidFill>
                <a:srgbClr val="FFFFFF"/>
              </a:solidFill>
            </a:endParaRPr>
          </a:p>
        </p:txBody>
      </p:sp>
      <p:sp>
        <p:nvSpPr>
          <p:cNvPr id="12" name="Content Placeholder 11">
            <a:extLst>
              <a:ext uri="{FF2B5EF4-FFF2-40B4-BE49-F238E27FC236}">
                <a16:creationId xmlns:a16="http://schemas.microsoft.com/office/drawing/2014/main" id="{9EB55C08-A1FE-4094-993C-F292188CD1E4}"/>
              </a:ext>
            </a:extLst>
          </p:cNvPr>
          <p:cNvSpPr>
            <a:spLocks noGrp="1"/>
          </p:cNvSpPr>
          <p:nvPr>
            <p:ph idx="1"/>
          </p:nvPr>
        </p:nvSpPr>
        <p:spPr>
          <a:xfrm>
            <a:off x="369278" y="2653800"/>
            <a:ext cx="2313633" cy="3335519"/>
          </a:xfrm>
        </p:spPr>
        <p:txBody>
          <a:bodyPr>
            <a:normAutofit/>
          </a:bodyPr>
          <a:lstStyle/>
          <a:p>
            <a:r>
              <a:rPr lang="en-IN" sz="2400" dirty="0">
                <a:solidFill>
                  <a:schemeClr val="bg1"/>
                </a:solidFill>
              </a:rPr>
              <a:t>A brief look on the dataset</a:t>
            </a:r>
            <a:endParaRPr lang="en-US" sz="2400" dirty="0">
              <a:solidFill>
                <a:schemeClr val="bg1"/>
              </a:solidFill>
            </a:endParaRPr>
          </a:p>
          <a:p>
            <a:endParaRPr lang="en-US" sz="1400" dirty="0">
              <a:solidFill>
                <a:srgbClr val="FFFFFF"/>
              </a:solidFill>
            </a:endParaRPr>
          </a:p>
        </p:txBody>
      </p:sp>
      <p:sp>
        <p:nvSpPr>
          <p:cNvPr id="19" name="Rectangle 18">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Content Placeholder 6">
            <a:extLst>
              <a:ext uri="{FF2B5EF4-FFF2-40B4-BE49-F238E27FC236}">
                <a16:creationId xmlns:a16="http://schemas.microsoft.com/office/drawing/2014/main" id="{5DE01ECE-B37E-4406-9C1C-320DD7B43B05}"/>
              </a:ext>
            </a:extLst>
          </p:cNvPr>
          <p:cNvPicPr>
            <a:picLocks/>
          </p:cNvPicPr>
          <p:nvPr/>
        </p:nvPicPr>
        <p:blipFill rotWithShape="1">
          <a:blip r:embed="rId2">
            <a:extLst>
              <a:ext uri="{28A0092B-C50C-407E-A947-70E740481C1C}">
                <a14:useLocalDpi xmlns:a14="http://schemas.microsoft.com/office/drawing/2010/main" val="0"/>
              </a:ext>
            </a:extLst>
          </a:blip>
          <a:srcRect l="5341" b="156"/>
          <a:stretch/>
        </p:blipFill>
        <p:spPr>
          <a:xfrm>
            <a:off x="3657600" y="76200"/>
            <a:ext cx="4826209" cy="3810000"/>
          </a:xfrm>
          <a:prstGeom prst="rect">
            <a:avLst/>
          </a:prstGeom>
        </p:spPr>
      </p:pic>
      <p:pic>
        <p:nvPicPr>
          <p:cNvPr id="13" name="Picture 12">
            <a:extLst>
              <a:ext uri="{FF2B5EF4-FFF2-40B4-BE49-F238E27FC236}">
                <a16:creationId xmlns:a16="http://schemas.microsoft.com/office/drawing/2014/main" id="{702D802C-8BE2-42FB-8B9C-22F084DBCEB3}"/>
              </a:ext>
            </a:extLst>
          </p:cNvPr>
          <p:cNvPicPr/>
          <p:nvPr/>
        </p:nvPicPr>
        <p:blipFill rotWithShape="1">
          <a:blip r:embed="rId3">
            <a:extLst>
              <a:ext uri="{28A0092B-C50C-407E-A947-70E740481C1C}">
                <a14:useLocalDpi xmlns:a14="http://schemas.microsoft.com/office/drawing/2010/main" val="0"/>
              </a:ext>
            </a:extLst>
          </a:blip>
          <a:srcRect l="3229" b="106"/>
          <a:stretch/>
        </p:blipFill>
        <p:spPr>
          <a:xfrm>
            <a:off x="3385246" y="4144702"/>
            <a:ext cx="5546451" cy="1844617"/>
          </a:xfrm>
          <a:prstGeom prst="rect">
            <a:avLst/>
          </a:prstGeom>
        </p:spPr>
      </p:pic>
    </p:spTree>
    <p:extLst>
      <p:ext uri="{BB962C8B-B14F-4D97-AF65-F5344CB8AC3E}">
        <p14:creationId xmlns:p14="http://schemas.microsoft.com/office/powerpoint/2010/main" val="2393757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57B5-0F39-4968-969C-62A9A7D1E076}"/>
              </a:ext>
            </a:extLst>
          </p:cNvPr>
          <p:cNvSpPr>
            <a:spLocks noGrp="1"/>
          </p:cNvSpPr>
          <p:nvPr>
            <p:ph type="title"/>
          </p:nvPr>
        </p:nvSpPr>
        <p:spPr>
          <a:xfrm>
            <a:off x="342900" y="594359"/>
            <a:ext cx="2400300" cy="1615441"/>
          </a:xfrm>
        </p:spPr>
        <p:txBody>
          <a:bodyPr>
            <a:normAutofit/>
          </a:bodyPr>
          <a:lstStyle/>
          <a:p>
            <a:r>
              <a:rPr lang="en-IN" sz="3200" b="1" dirty="0"/>
              <a:t>Data preparation</a:t>
            </a:r>
            <a:endParaRPr lang="en-US" sz="3200" dirty="0"/>
          </a:p>
        </p:txBody>
      </p:sp>
      <p:sp>
        <p:nvSpPr>
          <p:cNvPr id="3" name="Content Placeholder 2">
            <a:extLst>
              <a:ext uri="{FF2B5EF4-FFF2-40B4-BE49-F238E27FC236}">
                <a16:creationId xmlns:a16="http://schemas.microsoft.com/office/drawing/2014/main" id="{10C80F9A-9867-44E7-A556-E880DBF4B85D}"/>
              </a:ext>
            </a:extLst>
          </p:cNvPr>
          <p:cNvSpPr>
            <a:spLocks noGrp="1"/>
          </p:cNvSpPr>
          <p:nvPr>
            <p:ph idx="1"/>
          </p:nvPr>
        </p:nvSpPr>
        <p:spPr/>
        <p:txBody>
          <a:bodyPr>
            <a:normAutofit/>
          </a:bodyPr>
          <a:lstStyle/>
          <a:p>
            <a:pPr lvl="0"/>
            <a:r>
              <a:rPr lang="en-IN" b="1" dirty="0"/>
              <a:t>Missing Values</a:t>
            </a:r>
            <a:endParaRPr lang="en-US" b="1" dirty="0"/>
          </a:p>
          <a:p>
            <a:r>
              <a:rPr lang="en-IN" dirty="0"/>
              <a:t>Missing data is the nemesis of every data scientist, especially if they are new in the field. It is important to check whether we have data missing in the train and the test set. There are zero missing data in the dataset.</a:t>
            </a:r>
            <a:endParaRPr lang="en-US" dirty="0"/>
          </a:p>
          <a:p>
            <a:endParaRPr lang="en-US" dirty="0"/>
          </a:p>
        </p:txBody>
      </p:sp>
      <p:sp>
        <p:nvSpPr>
          <p:cNvPr id="4" name="Text Placeholder 3">
            <a:extLst>
              <a:ext uri="{FF2B5EF4-FFF2-40B4-BE49-F238E27FC236}">
                <a16:creationId xmlns:a16="http://schemas.microsoft.com/office/drawing/2014/main" id="{14B1F6E3-FBDD-47DA-A41A-327970329AAE}"/>
              </a:ext>
            </a:extLst>
          </p:cNvPr>
          <p:cNvSpPr>
            <a:spLocks noGrp="1"/>
          </p:cNvSpPr>
          <p:nvPr>
            <p:ph type="body" sz="half" idx="2"/>
          </p:nvPr>
        </p:nvSpPr>
        <p:spPr/>
        <p:txBody>
          <a:bodyPr/>
          <a:lstStyle/>
          <a:p>
            <a:r>
              <a:rPr lang="en-IN" sz="2400" dirty="0"/>
              <a:t>Data Cleaning</a:t>
            </a:r>
            <a:endParaRPr lang="en-US" sz="2400" dirty="0"/>
          </a:p>
          <a:p>
            <a:endParaRPr lang="en-US" dirty="0"/>
          </a:p>
        </p:txBody>
      </p:sp>
      <p:pic>
        <p:nvPicPr>
          <p:cNvPr id="13" name="m_-83651022140589179047A734758-402D-4F5C-B6B9-97DBD5D70EBF" descr="cid:16a1ab0395c54c797299">
            <a:extLst>
              <a:ext uri="{FF2B5EF4-FFF2-40B4-BE49-F238E27FC236}">
                <a16:creationId xmlns:a16="http://schemas.microsoft.com/office/drawing/2014/main" id="{929AF512-1B3B-4D1F-8F1F-9618B941E21F}"/>
              </a:ext>
            </a:extLst>
          </p:cNvPr>
          <p:cNvPicPr/>
          <p:nvPr/>
        </p:nvPicPr>
        <p:blipFill rotWithShape="1">
          <a:blip r:embed="rId3" cstate="print">
            <a:extLst>
              <a:ext uri="{28A0092B-C50C-407E-A947-70E740481C1C}">
                <a14:useLocalDpi xmlns:a14="http://schemas.microsoft.com/office/drawing/2010/main" val="0"/>
              </a:ext>
            </a:extLst>
          </a:blip>
          <a:srcRect l="12385" t="19089" r="7735" b="6291"/>
          <a:stretch/>
        </p:blipFill>
        <p:spPr bwMode="auto">
          <a:xfrm>
            <a:off x="3352800" y="3028604"/>
            <a:ext cx="5607563" cy="3276600"/>
          </a:xfrm>
          <a:prstGeom prst="rect">
            <a:avLst/>
          </a:prstGeom>
          <a:noFill/>
          <a:ln>
            <a:noFill/>
          </a:ln>
        </p:spPr>
      </p:pic>
    </p:spTree>
    <p:extLst>
      <p:ext uri="{BB962C8B-B14F-4D97-AF65-F5344CB8AC3E}">
        <p14:creationId xmlns:p14="http://schemas.microsoft.com/office/powerpoint/2010/main" val="3192608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57B5-0F39-4968-969C-62A9A7D1E076}"/>
              </a:ext>
            </a:extLst>
          </p:cNvPr>
          <p:cNvSpPr>
            <a:spLocks noGrp="1"/>
          </p:cNvSpPr>
          <p:nvPr>
            <p:ph type="title"/>
          </p:nvPr>
        </p:nvSpPr>
        <p:spPr>
          <a:xfrm>
            <a:off x="342900" y="594359"/>
            <a:ext cx="2400300" cy="1615441"/>
          </a:xfrm>
        </p:spPr>
        <p:txBody>
          <a:bodyPr>
            <a:normAutofit/>
          </a:bodyPr>
          <a:lstStyle/>
          <a:p>
            <a:r>
              <a:rPr lang="en-IN" sz="3200" b="1" dirty="0"/>
              <a:t>Data preparation</a:t>
            </a:r>
            <a:endParaRPr lang="en-US" sz="3200" dirty="0"/>
          </a:p>
        </p:txBody>
      </p:sp>
      <p:sp>
        <p:nvSpPr>
          <p:cNvPr id="3" name="Content Placeholder 2">
            <a:extLst>
              <a:ext uri="{FF2B5EF4-FFF2-40B4-BE49-F238E27FC236}">
                <a16:creationId xmlns:a16="http://schemas.microsoft.com/office/drawing/2014/main" id="{10C80F9A-9867-44E7-A556-E880DBF4B85D}"/>
              </a:ext>
            </a:extLst>
          </p:cNvPr>
          <p:cNvSpPr>
            <a:spLocks noGrp="1"/>
          </p:cNvSpPr>
          <p:nvPr>
            <p:ph idx="1"/>
          </p:nvPr>
        </p:nvSpPr>
        <p:spPr/>
        <p:txBody>
          <a:bodyPr>
            <a:normAutofit/>
          </a:bodyPr>
          <a:lstStyle/>
          <a:p>
            <a:pPr lvl="0"/>
            <a:r>
              <a:rPr lang="en-IN" b="1" dirty="0"/>
              <a:t>Fixing Date Variables</a:t>
            </a:r>
            <a:endParaRPr lang="en-US" b="1" dirty="0"/>
          </a:p>
          <a:p>
            <a:r>
              <a:rPr lang="en-IN" sz="1800" dirty="0"/>
              <a:t>Pickup and Dropoff date are two of the few variables that are provided. This information could play an important role in predicting the total duration time that is why it needs some attention. I will extract different time features such as hour, week, month and so on.</a:t>
            </a:r>
            <a:endParaRPr lang="en-US" sz="1800" dirty="0"/>
          </a:p>
        </p:txBody>
      </p:sp>
      <p:sp>
        <p:nvSpPr>
          <p:cNvPr id="4" name="Text Placeholder 3">
            <a:extLst>
              <a:ext uri="{FF2B5EF4-FFF2-40B4-BE49-F238E27FC236}">
                <a16:creationId xmlns:a16="http://schemas.microsoft.com/office/drawing/2014/main" id="{14B1F6E3-FBDD-47DA-A41A-327970329AAE}"/>
              </a:ext>
            </a:extLst>
          </p:cNvPr>
          <p:cNvSpPr>
            <a:spLocks noGrp="1"/>
          </p:cNvSpPr>
          <p:nvPr>
            <p:ph type="body" sz="half" idx="2"/>
          </p:nvPr>
        </p:nvSpPr>
        <p:spPr/>
        <p:txBody>
          <a:bodyPr/>
          <a:lstStyle/>
          <a:p>
            <a:r>
              <a:rPr lang="en-IN" sz="2400" dirty="0"/>
              <a:t>Data Cleaning</a:t>
            </a:r>
            <a:endParaRPr lang="en-US" sz="2400" dirty="0"/>
          </a:p>
          <a:p>
            <a:endParaRPr lang="en-US" dirty="0"/>
          </a:p>
        </p:txBody>
      </p:sp>
      <p:pic>
        <p:nvPicPr>
          <p:cNvPr id="6" name="Picture 5">
            <a:extLst>
              <a:ext uri="{FF2B5EF4-FFF2-40B4-BE49-F238E27FC236}">
                <a16:creationId xmlns:a16="http://schemas.microsoft.com/office/drawing/2014/main" id="{534504E9-DC82-47D4-8751-6592735393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6631" y="2819400"/>
            <a:ext cx="5926587" cy="3169920"/>
          </a:xfrm>
          <a:prstGeom prst="rect">
            <a:avLst/>
          </a:prstGeom>
        </p:spPr>
      </p:pic>
    </p:spTree>
    <p:extLst>
      <p:ext uri="{BB962C8B-B14F-4D97-AF65-F5344CB8AC3E}">
        <p14:creationId xmlns:p14="http://schemas.microsoft.com/office/powerpoint/2010/main" val="3282555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157B5-0F39-4968-969C-62A9A7D1E076}"/>
              </a:ext>
            </a:extLst>
          </p:cNvPr>
          <p:cNvSpPr>
            <a:spLocks noGrp="1"/>
          </p:cNvSpPr>
          <p:nvPr>
            <p:ph type="title"/>
          </p:nvPr>
        </p:nvSpPr>
        <p:spPr>
          <a:xfrm>
            <a:off x="342900" y="594359"/>
            <a:ext cx="2400300" cy="1615441"/>
          </a:xfrm>
        </p:spPr>
        <p:txBody>
          <a:bodyPr>
            <a:normAutofit/>
          </a:bodyPr>
          <a:lstStyle/>
          <a:p>
            <a:r>
              <a:rPr lang="en-IN" sz="3200" b="1" dirty="0"/>
              <a:t>Data preparation</a:t>
            </a:r>
            <a:endParaRPr lang="en-US" sz="3200" dirty="0"/>
          </a:p>
        </p:txBody>
      </p:sp>
      <p:sp>
        <p:nvSpPr>
          <p:cNvPr id="3" name="Content Placeholder 2">
            <a:extLst>
              <a:ext uri="{FF2B5EF4-FFF2-40B4-BE49-F238E27FC236}">
                <a16:creationId xmlns:a16="http://schemas.microsoft.com/office/drawing/2014/main" id="{10C80F9A-9867-44E7-A556-E880DBF4B85D}"/>
              </a:ext>
            </a:extLst>
          </p:cNvPr>
          <p:cNvSpPr>
            <a:spLocks noGrp="1"/>
          </p:cNvSpPr>
          <p:nvPr>
            <p:ph idx="1"/>
          </p:nvPr>
        </p:nvSpPr>
        <p:spPr>
          <a:xfrm>
            <a:off x="3460236" y="77585"/>
            <a:ext cx="5009393" cy="3459480"/>
          </a:xfrm>
        </p:spPr>
        <p:txBody>
          <a:bodyPr>
            <a:normAutofit/>
          </a:bodyPr>
          <a:lstStyle/>
          <a:p>
            <a:pPr lvl="0"/>
            <a:r>
              <a:rPr lang="en-IN" sz="1800" b="1" dirty="0"/>
              <a:t>Latitude and Longitude Clean-up</a:t>
            </a:r>
            <a:endParaRPr lang="en-US" sz="1800" b="1" dirty="0"/>
          </a:p>
          <a:p>
            <a:pPr lvl="0"/>
            <a:r>
              <a:rPr lang="en-IN" sz="1800" dirty="0"/>
              <a:t>Looking into it, the borders of NY City, in coordinates comes out to be:</a:t>
            </a:r>
            <a:endParaRPr lang="en-US" sz="1800" dirty="0"/>
          </a:p>
          <a:p>
            <a:r>
              <a:rPr lang="en-IN" sz="1800" dirty="0" err="1"/>
              <a:t>city_long_border</a:t>
            </a:r>
            <a:r>
              <a:rPr lang="en-IN" sz="1800" dirty="0"/>
              <a:t> = (-74.03, -73.75)</a:t>
            </a:r>
            <a:r>
              <a:rPr lang="en-US" sz="1800" dirty="0"/>
              <a:t> </a:t>
            </a:r>
            <a:r>
              <a:rPr lang="en-IN" sz="1800" dirty="0" err="1"/>
              <a:t>city_lat_border</a:t>
            </a:r>
            <a:r>
              <a:rPr lang="en-IN" sz="1800" dirty="0"/>
              <a:t> = (40.63, 40.85) </a:t>
            </a:r>
            <a:endParaRPr lang="en-US" sz="1800" dirty="0"/>
          </a:p>
          <a:p>
            <a:r>
              <a:rPr lang="en-IN" sz="1800" dirty="0"/>
              <a:t>Comparing this to our `</a:t>
            </a:r>
            <a:r>
              <a:rPr lang="en-IN" sz="1800" dirty="0" err="1"/>
              <a:t>train.describe</a:t>
            </a:r>
            <a:r>
              <a:rPr lang="en-IN" sz="1800" dirty="0"/>
              <a:t>()` output we see that there are some coordinate points (pick ups/drop offs) that fall outside these borders. So let's limit our area of investigation to within the NY City borders.</a:t>
            </a:r>
            <a:endParaRPr lang="en-US" sz="1800" dirty="0"/>
          </a:p>
          <a:p>
            <a:endParaRPr lang="en-US" dirty="0"/>
          </a:p>
        </p:txBody>
      </p:sp>
      <p:sp>
        <p:nvSpPr>
          <p:cNvPr id="4" name="Text Placeholder 3">
            <a:extLst>
              <a:ext uri="{FF2B5EF4-FFF2-40B4-BE49-F238E27FC236}">
                <a16:creationId xmlns:a16="http://schemas.microsoft.com/office/drawing/2014/main" id="{14B1F6E3-FBDD-47DA-A41A-327970329AAE}"/>
              </a:ext>
            </a:extLst>
          </p:cNvPr>
          <p:cNvSpPr>
            <a:spLocks noGrp="1"/>
          </p:cNvSpPr>
          <p:nvPr>
            <p:ph type="body" sz="half" idx="2"/>
          </p:nvPr>
        </p:nvSpPr>
        <p:spPr/>
        <p:txBody>
          <a:bodyPr/>
          <a:lstStyle/>
          <a:p>
            <a:r>
              <a:rPr lang="en-IN" sz="2400" dirty="0"/>
              <a:t>Data Cleaning</a:t>
            </a:r>
            <a:endParaRPr lang="en-US" sz="2400" dirty="0"/>
          </a:p>
          <a:p>
            <a:endParaRPr lang="en-US" dirty="0"/>
          </a:p>
        </p:txBody>
      </p:sp>
      <p:pic>
        <p:nvPicPr>
          <p:cNvPr id="6" name="Picture 5">
            <a:extLst>
              <a:ext uri="{FF2B5EF4-FFF2-40B4-BE49-F238E27FC236}">
                <a16:creationId xmlns:a16="http://schemas.microsoft.com/office/drawing/2014/main" id="{BA644CC4-9429-4669-85C4-6E1D58697F7E}"/>
              </a:ext>
            </a:extLst>
          </p:cNvPr>
          <p:cNvPicPr>
            <a:picLocks noChangeAspect="1"/>
          </p:cNvPicPr>
          <p:nvPr/>
        </p:nvPicPr>
        <p:blipFill rotWithShape="1">
          <a:blip r:embed="rId3">
            <a:extLst>
              <a:ext uri="{28A0092B-C50C-407E-A947-70E740481C1C}">
                <a14:useLocalDpi xmlns:a14="http://schemas.microsoft.com/office/drawing/2010/main" val="0"/>
              </a:ext>
            </a:extLst>
          </a:blip>
          <a:srcRect l="14261" t="14453" r="11858" b="11494"/>
          <a:stretch/>
        </p:blipFill>
        <p:spPr>
          <a:xfrm>
            <a:off x="3200400" y="3250275"/>
            <a:ext cx="5715000" cy="3379125"/>
          </a:xfrm>
          <a:prstGeom prst="rect">
            <a:avLst/>
          </a:prstGeom>
        </p:spPr>
      </p:pic>
    </p:spTree>
    <p:extLst>
      <p:ext uri="{BB962C8B-B14F-4D97-AF65-F5344CB8AC3E}">
        <p14:creationId xmlns:p14="http://schemas.microsoft.com/office/powerpoint/2010/main" val="2815885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8CCBB-9655-4C39-8BC7-C02D0699DDF9}"/>
              </a:ext>
            </a:extLst>
          </p:cNvPr>
          <p:cNvSpPr>
            <a:spLocks noGrp="1"/>
          </p:cNvSpPr>
          <p:nvPr>
            <p:ph type="title"/>
          </p:nvPr>
        </p:nvSpPr>
        <p:spPr>
          <a:xfrm>
            <a:off x="283982" y="1066800"/>
            <a:ext cx="2400300" cy="1463041"/>
          </a:xfrm>
        </p:spPr>
        <p:txBody>
          <a:bodyPr>
            <a:normAutofit/>
          </a:bodyPr>
          <a:lstStyle/>
          <a:p>
            <a:r>
              <a:rPr lang="en-IN" b="1" dirty="0"/>
              <a:t>Data preparation</a:t>
            </a:r>
            <a:endParaRPr lang="en-US" b="1" dirty="0"/>
          </a:p>
        </p:txBody>
      </p:sp>
      <p:sp>
        <p:nvSpPr>
          <p:cNvPr id="3" name="Content Placeholder 2">
            <a:extLst>
              <a:ext uri="{FF2B5EF4-FFF2-40B4-BE49-F238E27FC236}">
                <a16:creationId xmlns:a16="http://schemas.microsoft.com/office/drawing/2014/main" id="{C662B4C8-A7E9-456A-8DC9-56E3341D5AF5}"/>
              </a:ext>
            </a:extLst>
          </p:cNvPr>
          <p:cNvSpPr>
            <a:spLocks noGrp="1"/>
          </p:cNvSpPr>
          <p:nvPr>
            <p:ph idx="1"/>
          </p:nvPr>
        </p:nvSpPr>
        <p:spPr>
          <a:xfrm>
            <a:off x="3276600" y="381000"/>
            <a:ext cx="5257800" cy="5676900"/>
          </a:xfrm>
        </p:spPr>
        <p:txBody>
          <a:bodyPr/>
          <a:lstStyle/>
          <a:p>
            <a:endParaRPr lang="en-US" dirty="0"/>
          </a:p>
          <a:p>
            <a:r>
              <a:rPr lang="en-IN" sz="1800" b="1" dirty="0"/>
              <a:t>Principal Component Analysis </a:t>
            </a:r>
            <a:r>
              <a:rPr lang="en-US" sz="1800" b="1" dirty="0"/>
              <a:t>(PCA)</a:t>
            </a:r>
            <a:r>
              <a:rPr lang="en-US" sz="1400" b="1" dirty="0"/>
              <a:t> </a:t>
            </a:r>
            <a:r>
              <a:rPr lang="en-US" sz="1800" dirty="0"/>
              <a:t>is in reality a dimension reduction method. It combines the most important attributes into a fewer number of transformed attributes.</a:t>
            </a:r>
          </a:p>
          <a:p>
            <a:r>
              <a:rPr lang="en-IN" sz="1800" dirty="0"/>
              <a:t>we reduced 10 attributes to only 3 Using RapidMiner PCA</a:t>
            </a:r>
            <a:endParaRPr lang="en-US" sz="1800" dirty="0"/>
          </a:p>
        </p:txBody>
      </p:sp>
      <p:sp>
        <p:nvSpPr>
          <p:cNvPr id="4" name="Text Placeholder 3">
            <a:extLst>
              <a:ext uri="{FF2B5EF4-FFF2-40B4-BE49-F238E27FC236}">
                <a16:creationId xmlns:a16="http://schemas.microsoft.com/office/drawing/2014/main" id="{B2246807-4F84-4D55-9FA7-F5792CE027CE}"/>
              </a:ext>
            </a:extLst>
          </p:cNvPr>
          <p:cNvSpPr>
            <a:spLocks noGrp="1"/>
          </p:cNvSpPr>
          <p:nvPr>
            <p:ph type="body" sz="half" idx="2"/>
          </p:nvPr>
        </p:nvSpPr>
        <p:spPr>
          <a:xfrm>
            <a:off x="342900" y="2926080"/>
            <a:ext cx="2628900" cy="3379124"/>
          </a:xfrm>
        </p:spPr>
        <p:txBody>
          <a:bodyPr/>
          <a:lstStyle/>
          <a:p>
            <a:r>
              <a:rPr lang="en-IN" sz="2400" dirty="0"/>
              <a:t>Principal Component Analysis </a:t>
            </a:r>
            <a:endParaRPr lang="en-US" sz="2400" dirty="0"/>
          </a:p>
          <a:p>
            <a:endParaRPr lang="en-US" dirty="0"/>
          </a:p>
        </p:txBody>
      </p:sp>
      <p:pic>
        <p:nvPicPr>
          <p:cNvPr id="5" name="Picture 4" descr="Screenshot (19).png">
            <a:extLst>
              <a:ext uri="{FF2B5EF4-FFF2-40B4-BE49-F238E27FC236}">
                <a16:creationId xmlns:a16="http://schemas.microsoft.com/office/drawing/2014/main" id="{9EF85536-D1EB-423C-9CBA-762FD06BFBF2}"/>
              </a:ext>
            </a:extLst>
          </p:cNvPr>
          <p:cNvPicPr/>
          <p:nvPr/>
        </p:nvPicPr>
        <p:blipFill rotWithShape="1">
          <a:blip r:embed="rId2" r:link="rId3">
            <a:extLst>
              <a:ext uri="{28A0092B-C50C-407E-A947-70E740481C1C}">
                <a14:useLocalDpi xmlns:a14="http://schemas.microsoft.com/office/drawing/2010/main" val="0"/>
              </a:ext>
            </a:extLst>
          </a:blip>
          <a:srcRect l="18182" t="33333" b="6250"/>
          <a:stretch>
            <a:fillRect/>
          </a:stretch>
        </p:blipFill>
        <p:spPr bwMode="auto">
          <a:xfrm>
            <a:off x="3276600" y="2926080"/>
            <a:ext cx="5867400" cy="3379124"/>
          </a:xfrm>
          <a:prstGeom prst="rect">
            <a:avLst/>
          </a:prstGeom>
          <a:noFill/>
          <a:ln>
            <a:noFill/>
          </a:ln>
        </p:spPr>
      </p:pic>
    </p:spTree>
    <p:extLst>
      <p:ext uri="{BB962C8B-B14F-4D97-AF65-F5344CB8AC3E}">
        <p14:creationId xmlns:p14="http://schemas.microsoft.com/office/powerpoint/2010/main" val="19473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32A6B-5FDA-46AD-B42D-6EEF7FBE54BE}"/>
              </a:ext>
            </a:extLst>
          </p:cNvPr>
          <p:cNvSpPr>
            <a:spLocks noGrp="1"/>
          </p:cNvSpPr>
          <p:nvPr>
            <p:ph type="title"/>
          </p:nvPr>
        </p:nvSpPr>
        <p:spPr>
          <a:xfrm>
            <a:off x="822960" y="286603"/>
            <a:ext cx="7543800" cy="1450757"/>
          </a:xfrm>
        </p:spPr>
        <p:txBody>
          <a:bodyPr>
            <a:normAutofit/>
          </a:bodyPr>
          <a:lstStyle/>
          <a:p>
            <a:r>
              <a:rPr lang="en-US" b="1" dirty="0">
                <a:solidFill>
                  <a:schemeClr val="tx1"/>
                </a:solidFill>
              </a:rPr>
              <a:t>OUTLINE</a:t>
            </a:r>
            <a:r>
              <a:rPr lang="en-US" b="1" dirty="0"/>
              <a:t> </a:t>
            </a:r>
          </a:p>
        </p:txBody>
      </p:sp>
      <p:graphicFrame>
        <p:nvGraphicFramePr>
          <p:cNvPr id="7" name="Content Placeholder 2">
            <a:extLst>
              <a:ext uri="{FF2B5EF4-FFF2-40B4-BE49-F238E27FC236}">
                <a16:creationId xmlns:a16="http://schemas.microsoft.com/office/drawing/2014/main" id="{A27282FC-B9E3-4A3F-8897-1A84499E8970}"/>
              </a:ext>
            </a:extLst>
          </p:cNvPr>
          <p:cNvGraphicFramePr>
            <a:graphicFrameLocks noGrp="1"/>
          </p:cNvGraphicFramePr>
          <p:nvPr>
            <p:ph idx="1"/>
            <p:extLst>
              <p:ext uri="{D42A27DB-BD31-4B8C-83A1-F6EECF244321}">
                <p14:modId xmlns:p14="http://schemas.microsoft.com/office/powerpoint/2010/main" val="3543247628"/>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9943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F8110-4E6C-43F8-87B4-57587816CC62}"/>
              </a:ext>
            </a:extLst>
          </p:cNvPr>
          <p:cNvSpPr>
            <a:spLocks noGrp="1"/>
          </p:cNvSpPr>
          <p:nvPr>
            <p:ph type="title"/>
          </p:nvPr>
        </p:nvSpPr>
        <p:spPr>
          <a:xfrm>
            <a:off x="822960" y="286603"/>
            <a:ext cx="7543800" cy="1450757"/>
          </a:xfrm>
        </p:spPr>
        <p:txBody>
          <a:bodyPr>
            <a:normAutofit/>
          </a:bodyPr>
          <a:lstStyle/>
          <a:p>
            <a:r>
              <a:rPr lang="en-IN" sz="3200" b="1" dirty="0" err="1">
                <a:solidFill>
                  <a:schemeClr val="tx1"/>
                </a:solidFill>
              </a:rPr>
              <a:t>Modeling</a:t>
            </a:r>
            <a:endParaRPr lang="en-US" sz="3200" dirty="0">
              <a:solidFill>
                <a:schemeClr val="tx1"/>
              </a:solidFill>
            </a:endParaRPr>
          </a:p>
        </p:txBody>
      </p:sp>
      <p:graphicFrame>
        <p:nvGraphicFramePr>
          <p:cNvPr id="5" name="Content Placeholder 2">
            <a:extLst>
              <a:ext uri="{FF2B5EF4-FFF2-40B4-BE49-F238E27FC236}">
                <a16:creationId xmlns:a16="http://schemas.microsoft.com/office/drawing/2014/main" id="{C0CF7557-4F98-43A6-86F3-1E8E14EE410A}"/>
              </a:ext>
            </a:extLst>
          </p:cNvPr>
          <p:cNvGraphicFramePr>
            <a:graphicFrameLocks noGrp="1"/>
          </p:cNvGraphicFramePr>
          <p:nvPr>
            <p:ph idx="1"/>
            <p:extLst>
              <p:ext uri="{D42A27DB-BD31-4B8C-83A1-F6EECF244321}">
                <p14:modId xmlns:p14="http://schemas.microsoft.com/office/powerpoint/2010/main" val="3106476263"/>
              </p:ext>
            </p:extLst>
          </p:nvPr>
        </p:nvGraphicFramePr>
        <p:xfrm>
          <a:off x="800100" y="2438400"/>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464F0EAD-E573-47E1-A75B-50A6990083C0}"/>
              </a:ext>
            </a:extLst>
          </p:cNvPr>
          <p:cNvSpPr txBox="1"/>
          <p:nvPr/>
        </p:nvSpPr>
        <p:spPr>
          <a:xfrm>
            <a:off x="864524" y="1737360"/>
            <a:ext cx="7543800" cy="369332"/>
          </a:xfrm>
          <a:prstGeom prst="rect">
            <a:avLst/>
          </a:prstGeom>
          <a:noFill/>
        </p:spPr>
        <p:txBody>
          <a:bodyPr wrap="square" rtlCol="0">
            <a:spAutoFit/>
          </a:bodyPr>
          <a:lstStyle/>
          <a:p>
            <a:r>
              <a:rPr lang="en-US" dirty="0"/>
              <a:t>How to choose the model using RapidMiner Auto Model ?</a:t>
            </a:r>
          </a:p>
        </p:txBody>
      </p:sp>
    </p:spTree>
    <p:extLst>
      <p:ext uri="{BB962C8B-B14F-4D97-AF65-F5344CB8AC3E}">
        <p14:creationId xmlns:p14="http://schemas.microsoft.com/office/powerpoint/2010/main" val="454803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46">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61" name="Rectangle 48">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E941AA09-01ED-4DB7-9806-4604BF3445F2}"/>
              </a:ext>
            </a:extLst>
          </p:cNvPr>
          <p:cNvSpPr>
            <a:spLocks noGrp="1"/>
          </p:cNvSpPr>
          <p:nvPr>
            <p:ph type="title"/>
          </p:nvPr>
        </p:nvSpPr>
        <p:spPr>
          <a:xfrm>
            <a:off x="369277" y="516835"/>
            <a:ext cx="2313633" cy="2103875"/>
          </a:xfrm>
        </p:spPr>
        <p:txBody>
          <a:bodyPr>
            <a:normAutofit/>
          </a:bodyPr>
          <a:lstStyle/>
          <a:p>
            <a:r>
              <a:rPr lang="en-IN" sz="3200" b="1" dirty="0" err="1">
                <a:solidFill>
                  <a:srgbClr val="FFFFFF"/>
                </a:solidFill>
              </a:rPr>
              <a:t>Modeling</a:t>
            </a:r>
            <a:endParaRPr lang="en-US" sz="3100" dirty="0">
              <a:solidFill>
                <a:srgbClr val="FFFFFF"/>
              </a:solidFill>
            </a:endParaRPr>
          </a:p>
        </p:txBody>
      </p:sp>
      <p:sp>
        <p:nvSpPr>
          <p:cNvPr id="6" name="Content Placeholder 5">
            <a:extLst>
              <a:ext uri="{FF2B5EF4-FFF2-40B4-BE49-F238E27FC236}">
                <a16:creationId xmlns:a16="http://schemas.microsoft.com/office/drawing/2014/main" id="{46654564-27E9-4905-9F89-51D68228C48D}"/>
              </a:ext>
            </a:extLst>
          </p:cNvPr>
          <p:cNvSpPr>
            <a:spLocks noGrp="1"/>
          </p:cNvSpPr>
          <p:nvPr>
            <p:ph idx="1"/>
          </p:nvPr>
        </p:nvSpPr>
        <p:spPr>
          <a:xfrm>
            <a:off x="369278" y="2620710"/>
            <a:ext cx="2430310" cy="3368609"/>
          </a:xfrm>
        </p:spPr>
        <p:txBody>
          <a:bodyPr>
            <a:normAutofit/>
          </a:bodyPr>
          <a:lstStyle/>
          <a:p>
            <a:r>
              <a:rPr lang="en-IN" sz="2400" dirty="0">
                <a:solidFill>
                  <a:srgbClr val="FFFFFF"/>
                </a:solidFill>
              </a:rPr>
              <a:t>We ran our dataset through </a:t>
            </a:r>
            <a:r>
              <a:rPr lang="en-IN" sz="2400" dirty="0" err="1">
                <a:solidFill>
                  <a:srgbClr val="FFFFFF"/>
                </a:solidFill>
              </a:rPr>
              <a:t>RapidMainer’s</a:t>
            </a:r>
            <a:r>
              <a:rPr lang="en-IN" sz="2400" dirty="0">
                <a:solidFill>
                  <a:srgbClr val="FFFFFF"/>
                </a:solidFill>
              </a:rPr>
              <a:t> auto model feature.</a:t>
            </a:r>
            <a:endParaRPr lang="en-US" sz="2400" dirty="0">
              <a:solidFill>
                <a:srgbClr val="FFFFFF"/>
              </a:solidFill>
            </a:endParaRPr>
          </a:p>
          <a:p>
            <a:endParaRPr lang="en-US" sz="1400" dirty="0">
              <a:solidFill>
                <a:srgbClr val="FFFFFF"/>
              </a:solidFill>
            </a:endParaRPr>
          </a:p>
        </p:txBody>
      </p:sp>
      <p:sp>
        <p:nvSpPr>
          <p:cNvPr id="62" name="Rectangle 50">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4" name="Picture 23" descr="0205D66C74F448C299E6902F56477269.png">
            <a:extLst>
              <a:ext uri="{FF2B5EF4-FFF2-40B4-BE49-F238E27FC236}">
                <a16:creationId xmlns:a16="http://schemas.microsoft.com/office/drawing/2014/main" id="{C046DF68-79AF-4B28-961C-7637F0E246A3}"/>
              </a:ext>
            </a:extLst>
          </p:cNvPr>
          <p:cNvPicPr/>
          <p:nvPr/>
        </p:nvPicPr>
        <p:blipFill rotWithShape="1">
          <a:blip r:embed="rId2" r:link="rId3">
            <a:extLst>
              <a:ext uri="{28A0092B-C50C-407E-A947-70E740481C1C}">
                <a14:useLocalDpi xmlns:a14="http://schemas.microsoft.com/office/drawing/2010/main" val="0"/>
              </a:ext>
            </a:extLst>
          </a:blip>
          <a:srcRect l="8471" t="20424" r="22571" b="704"/>
          <a:stretch>
            <a:fillRect/>
          </a:stretch>
        </p:blipFill>
        <p:spPr bwMode="auto">
          <a:xfrm>
            <a:off x="3556512" y="1606633"/>
            <a:ext cx="5098562" cy="3644734"/>
          </a:xfrm>
          <a:prstGeom prst="rect">
            <a:avLst/>
          </a:prstGeom>
          <a:noFill/>
        </p:spPr>
      </p:pic>
    </p:spTree>
    <p:extLst>
      <p:ext uri="{BB962C8B-B14F-4D97-AF65-F5344CB8AC3E}">
        <p14:creationId xmlns:p14="http://schemas.microsoft.com/office/powerpoint/2010/main" val="4186547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2" name="Rectangle 138">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2EDB6-A8D0-436C-B908-4D8472E86604}"/>
              </a:ext>
            </a:extLst>
          </p:cNvPr>
          <p:cNvSpPr>
            <a:spLocks noGrp="1"/>
          </p:cNvSpPr>
          <p:nvPr>
            <p:ph type="title"/>
          </p:nvPr>
        </p:nvSpPr>
        <p:spPr>
          <a:xfrm>
            <a:off x="4808763" y="634946"/>
            <a:ext cx="3845379" cy="1450757"/>
          </a:xfrm>
        </p:spPr>
        <p:txBody>
          <a:bodyPr>
            <a:normAutofit/>
          </a:bodyPr>
          <a:lstStyle/>
          <a:p>
            <a:r>
              <a:rPr lang="en-US" sz="3200" b="1" dirty="0">
                <a:solidFill>
                  <a:schemeClr val="tx1"/>
                </a:solidFill>
              </a:rPr>
              <a:t>Gradient Boosting Algorithm</a:t>
            </a:r>
            <a:br>
              <a:rPr lang="en-US" sz="3200" b="1" dirty="0">
                <a:solidFill>
                  <a:schemeClr val="tx1"/>
                </a:solidFill>
              </a:rPr>
            </a:br>
            <a:endParaRPr lang="en-US" sz="3200" b="1" dirty="0">
              <a:solidFill>
                <a:schemeClr val="tx1"/>
              </a:solidFill>
            </a:endParaRPr>
          </a:p>
        </p:txBody>
      </p:sp>
      <p:pic>
        <p:nvPicPr>
          <p:cNvPr id="1030" name="Picture 6" descr="https://cdn-images-1.medium.com/max/1600/1*PaXJ8HCYE9r2MgiZ32TQ2A.png">
            <a:extLst>
              <a:ext uri="{FF2B5EF4-FFF2-40B4-BE49-F238E27FC236}">
                <a16:creationId xmlns:a16="http://schemas.microsoft.com/office/drawing/2014/main" id="{25B57A65-528D-4935-86A6-090A59B315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250"/>
          <a:stretch/>
        </p:blipFill>
        <p:spPr bwMode="auto">
          <a:xfrm>
            <a:off x="482394" y="865687"/>
            <a:ext cx="4088720" cy="4806584"/>
          </a:xfrm>
          <a:prstGeom prst="rect">
            <a:avLst/>
          </a:prstGeom>
          <a:noFill/>
          <a:extLst>
            <a:ext uri="{909E8E84-426E-40DD-AFC4-6F175D3DCCD1}">
              <a14:hiddenFill xmlns:a14="http://schemas.microsoft.com/office/drawing/2010/main">
                <a:solidFill>
                  <a:srgbClr val="FFFFFF"/>
                </a:solidFill>
              </a14:hiddenFill>
            </a:ext>
          </a:extLst>
        </p:spPr>
      </p:pic>
      <p:cxnSp>
        <p:nvCxnSpPr>
          <p:cNvPr id="1033" name="Straight Connector 140">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F2EC9AA-386F-486A-B05A-E1C278861695}"/>
              </a:ext>
            </a:extLst>
          </p:cNvPr>
          <p:cNvSpPr>
            <a:spLocks noGrp="1"/>
          </p:cNvSpPr>
          <p:nvPr>
            <p:ph idx="1"/>
          </p:nvPr>
        </p:nvSpPr>
        <p:spPr>
          <a:xfrm>
            <a:off x="4808763" y="2196461"/>
            <a:ext cx="4088720" cy="3672633"/>
          </a:xfrm>
        </p:spPr>
        <p:txBody>
          <a:bodyPr>
            <a:normAutofit/>
          </a:bodyPr>
          <a:lstStyle/>
          <a:p>
            <a:r>
              <a:rPr lang="en-US" sz="1800" dirty="0"/>
              <a:t>Gradient boosting is a machine learning technique for regression and classification problems, which produces a prediction model in the form of an ensemble of weak prediction models, typically decision trees. </a:t>
            </a:r>
          </a:p>
          <a:p>
            <a:r>
              <a:rPr lang="en-US" sz="1800" dirty="0"/>
              <a:t>The objective of any supervised learning algorithm is to define a loss function and minimize it.</a:t>
            </a:r>
          </a:p>
          <a:p>
            <a:endParaRPr lang="en-US" sz="1800" dirty="0"/>
          </a:p>
        </p:txBody>
      </p:sp>
      <p:sp>
        <p:nvSpPr>
          <p:cNvPr id="1034" name="Rectangle 142">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5" name="Rectangle 144">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18860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41AA09-01ED-4DB7-9806-4604BF3445F2}"/>
              </a:ext>
            </a:extLst>
          </p:cNvPr>
          <p:cNvSpPr>
            <a:spLocks noGrp="1"/>
          </p:cNvSpPr>
          <p:nvPr>
            <p:ph type="title"/>
          </p:nvPr>
        </p:nvSpPr>
        <p:spPr>
          <a:xfrm>
            <a:off x="822959" y="-398134"/>
            <a:ext cx="7543800" cy="1450757"/>
          </a:xfrm>
        </p:spPr>
        <p:txBody>
          <a:bodyPr>
            <a:normAutofit/>
          </a:bodyPr>
          <a:lstStyle/>
          <a:p>
            <a:r>
              <a:rPr lang="en-IN" sz="3200" b="1" dirty="0" err="1">
                <a:solidFill>
                  <a:schemeClr val="tx1"/>
                </a:solidFill>
              </a:rPr>
              <a:t>Modeling</a:t>
            </a:r>
            <a:endParaRPr lang="en-US" dirty="0">
              <a:solidFill>
                <a:schemeClr val="tx1"/>
              </a:solidFill>
            </a:endParaRPr>
          </a:p>
        </p:txBody>
      </p:sp>
      <p:sp>
        <p:nvSpPr>
          <p:cNvPr id="6" name="Content Placeholder 5">
            <a:extLst>
              <a:ext uri="{FF2B5EF4-FFF2-40B4-BE49-F238E27FC236}">
                <a16:creationId xmlns:a16="http://schemas.microsoft.com/office/drawing/2014/main" id="{46654564-27E9-4905-9F89-51D68228C48D}"/>
              </a:ext>
            </a:extLst>
          </p:cNvPr>
          <p:cNvSpPr>
            <a:spLocks noGrp="1"/>
          </p:cNvSpPr>
          <p:nvPr>
            <p:ph idx="1"/>
          </p:nvPr>
        </p:nvSpPr>
        <p:spPr>
          <a:xfrm>
            <a:off x="822959" y="1219200"/>
            <a:ext cx="4841240" cy="4023360"/>
          </a:xfrm>
        </p:spPr>
        <p:txBody>
          <a:bodyPr>
            <a:normAutofit/>
          </a:bodyPr>
          <a:lstStyle/>
          <a:p>
            <a:r>
              <a:rPr lang="en-IN" sz="2400" dirty="0">
                <a:solidFill>
                  <a:schemeClr val="tx1"/>
                </a:solidFill>
              </a:rPr>
              <a:t>Gradient Boosting Process</a:t>
            </a:r>
            <a:endParaRPr lang="en-US" sz="2400" dirty="0">
              <a:solidFill>
                <a:schemeClr val="tx1"/>
              </a:solidFill>
            </a:endParaRPr>
          </a:p>
          <a:p>
            <a:endParaRPr lang="en-US" b="1" dirty="0">
              <a:solidFill>
                <a:schemeClr val="tx1"/>
              </a:solidFill>
            </a:endParaRPr>
          </a:p>
        </p:txBody>
      </p:sp>
      <p:pic>
        <p:nvPicPr>
          <p:cNvPr id="3" name="Picture 2">
            <a:extLst>
              <a:ext uri="{FF2B5EF4-FFF2-40B4-BE49-F238E27FC236}">
                <a16:creationId xmlns:a16="http://schemas.microsoft.com/office/drawing/2014/main" id="{D4127436-5259-4B0A-B3C9-53E0019718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8800"/>
            <a:ext cx="9135860" cy="4408046"/>
          </a:xfrm>
          <a:prstGeom prst="rect">
            <a:avLst/>
          </a:prstGeom>
        </p:spPr>
      </p:pic>
    </p:spTree>
    <p:extLst>
      <p:ext uri="{BB962C8B-B14F-4D97-AF65-F5344CB8AC3E}">
        <p14:creationId xmlns:p14="http://schemas.microsoft.com/office/powerpoint/2010/main" val="2104285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41AA09-01ED-4DB7-9806-4604BF3445F2}"/>
              </a:ext>
            </a:extLst>
          </p:cNvPr>
          <p:cNvSpPr>
            <a:spLocks noGrp="1"/>
          </p:cNvSpPr>
          <p:nvPr>
            <p:ph type="title"/>
          </p:nvPr>
        </p:nvSpPr>
        <p:spPr>
          <a:xfrm>
            <a:off x="822959" y="-398134"/>
            <a:ext cx="7543800" cy="1450757"/>
          </a:xfrm>
        </p:spPr>
        <p:txBody>
          <a:bodyPr>
            <a:normAutofit/>
          </a:bodyPr>
          <a:lstStyle/>
          <a:p>
            <a:r>
              <a:rPr lang="en-IN" sz="3200" b="1" dirty="0" err="1">
                <a:solidFill>
                  <a:schemeClr val="tx1"/>
                </a:solidFill>
              </a:rPr>
              <a:t>Modeling</a:t>
            </a:r>
            <a:endParaRPr lang="en-US" dirty="0">
              <a:solidFill>
                <a:schemeClr val="tx1"/>
              </a:solidFill>
            </a:endParaRPr>
          </a:p>
        </p:txBody>
      </p:sp>
      <p:sp>
        <p:nvSpPr>
          <p:cNvPr id="6" name="Content Placeholder 5">
            <a:extLst>
              <a:ext uri="{FF2B5EF4-FFF2-40B4-BE49-F238E27FC236}">
                <a16:creationId xmlns:a16="http://schemas.microsoft.com/office/drawing/2014/main" id="{46654564-27E9-4905-9F89-51D68228C48D}"/>
              </a:ext>
            </a:extLst>
          </p:cNvPr>
          <p:cNvSpPr>
            <a:spLocks noGrp="1"/>
          </p:cNvSpPr>
          <p:nvPr>
            <p:ph idx="1"/>
          </p:nvPr>
        </p:nvSpPr>
        <p:spPr>
          <a:xfrm>
            <a:off x="822959" y="1219200"/>
            <a:ext cx="4841240" cy="4023360"/>
          </a:xfrm>
        </p:spPr>
        <p:txBody>
          <a:bodyPr>
            <a:normAutofit/>
          </a:bodyPr>
          <a:lstStyle/>
          <a:p>
            <a:r>
              <a:rPr lang="en-IN" sz="2400" dirty="0">
                <a:solidFill>
                  <a:schemeClr val="tx1"/>
                </a:solidFill>
              </a:rPr>
              <a:t>Gradient boosting process</a:t>
            </a:r>
            <a:endParaRPr lang="en-US" sz="2400" dirty="0">
              <a:solidFill>
                <a:schemeClr val="tx1"/>
              </a:solidFill>
            </a:endParaRPr>
          </a:p>
          <a:p>
            <a:endParaRPr lang="en-US" b="1" dirty="0">
              <a:solidFill>
                <a:schemeClr val="tx1"/>
              </a:solidFill>
            </a:endParaRPr>
          </a:p>
        </p:txBody>
      </p:sp>
      <p:pic>
        <p:nvPicPr>
          <p:cNvPr id="4" name="Picture 3">
            <a:extLst>
              <a:ext uri="{FF2B5EF4-FFF2-40B4-BE49-F238E27FC236}">
                <a16:creationId xmlns:a16="http://schemas.microsoft.com/office/drawing/2014/main" id="{C691C870-3183-4442-A995-9C93526CF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7400"/>
            <a:ext cx="9144000" cy="3700177"/>
          </a:xfrm>
          <a:prstGeom prst="rect">
            <a:avLst/>
          </a:prstGeom>
        </p:spPr>
      </p:pic>
    </p:spTree>
    <p:extLst>
      <p:ext uri="{BB962C8B-B14F-4D97-AF65-F5344CB8AC3E}">
        <p14:creationId xmlns:p14="http://schemas.microsoft.com/office/powerpoint/2010/main" val="654519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D9758-387A-489E-897C-7AD80D41474A}"/>
              </a:ext>
            </a:extLst>
          </p:cNvPr>
          <p:cNvSpPr>
            <a:spLocks noGrp="1"/>
          </p:cNvSpPr>
          <p:nvPr>
            <p:ph type="title"/>
          </p:nvPr>
        </p:nvSpPr>
        <p:spPr>
          <a:xfrm>
            <a:off x="342900" y="0"/>
            <a:ext cx="2400300" cy="2286000"/>
          </a:xfrm>
        </p:spPr>
        <p:txBody>
          <a:bodyPr/>
          <a:lstStyle/>
          <a:p>
            <a:r>
              <a:rPr lang="en-IN" sz="3200" b="1" dirty="0" err="1">
                <a:solidFill>
                  <a:schemeClr val="bg1"/>
                </a:solidFill>
              </a:rPr>
              <a:t>Modeling</a:t>
            </a:r>
            <a:endParaRPr lang="en-US" b="1" dirty="0">
              <a:solidFill>
                <a:schemeClr val="bg1"/>
              </a:solidFill>
            </a:endParaRPr>
          </a:p>
        </p:txBody>
      </p:sp>
      <p:sp>
        <p:nvSpPr>
          <p:cNvPr id="4" name="Content Placeholder 3">
            <a:extLst>
              <a:ext uri="{FF2B5EF4-FFF2-40B4-BE49-F238E27FC236}">
                <a16:creationId xmlns:a16="http://schemas.microsoft.com/office/drawing/2014/main" id="{CD1EC31C-03A1-4D79-9B75-779846F98A4A}"/>
              </a:ext>
            </a:extLst>
          </p:cNvPr>
          <p:cNvSpPr>
            <a:spLocks noGrp="1"/>
          </p:cNvSpPr>
          <p:nvPr>
            <p:ph idx="1"/>
          </p:nvPr>
        </p:nvSpPr>
        <p:spPr/>
        <p:txBody>
          <a:bodyPr/>
          <a:lstStyle/>
          <a:p>
            <a:r>
              <a:rPr lang="en-IN" sz="1800" b="1" dirty="0"/>
              <a:t>GBT</a:t>
            </a:r>
            <a:r>
              <a:rPr lang="en-IN" sz="1800" dirty="0"/>
              <a:t> model gives out good predictions of taxi trip duration. We can see that our predicted values are almost close to the actual values.</a:t>
            </a:r>
            <a:endParaRPr lang="en-US" sz="1800" dirty="0"/>
          </a:p>
          <a:p>
            <a:endParaRPr lang="en-US" dirty="0"/>
          </a:p>
        </p:txBody>
      </p:sp>
      <p:sp>
        <p:nvSpPr>
          <p:cNvPr id="5" name="Text Placeholder 4">
            <a:extLst>
              <a:ext uri="{FF2B5EF4-FFF2-40B4-BE49-F238E27FC236}">
                <a16:creationId xmlns:a16="http://schemas.microsoft.com/office/drawing/2014/main" id="{BDFEB662-1AD8-4B91-80F5-C259124CC78A}"/>
              </a:ext>
            </a:extLst>
          </p:cNvPr>
          <p:cNvSpPr>
            <a:spLocks noGrp="1"/>
          </p:cNvSpPr>
          <p:nvPr>
            <p:ph type="body" sz="half" idx="2"/>
          </p:nvPr>
        </p:nvSpPr>
        <p:spPr/>
        <p:txBody>
          <a:bodyPr/>
          <a:lstStyle/>
          <a:p>
            <a:r>
              <a:rPr lang="en-US" sz="2400" dirty="0"/>
              <a:t>Model Results</a:t>
            </a:r>
          </a:p>
          <a:p>
            <a:endParaRPr lang="en-US" dirty="0"/>
          </a:p>
        </p:txBody>
      </p:sp>
      <p:pic>
        <p:nvPicPr>
          <p:cNvPr id="7" name="Picture 6">
            <a:extLst>
              <a:ext uri="{FF2B5EF4-FFF2-40B4-BE49-F238E27FC236}">
                <a16:creationId xmlns:a16="http://schemas.microsoft.com/office/drawing/2014/main" id="{26FDCEE7-864D-4CE2-B1A5-A3DC51EFB2E5}"/>
              </a:ext>
            </a:extLst>
          </p:cNvPr>
          <p:cNvPicPr/>
          <p:nvPr/>
        </p:nvPicPr>
        <p:blipFill rotWithShape="1">
          <a:blip r:embed="rId2">
            <a:extLst>
              <a:ext uri="{28A0092B-C50C-407E-A947-70E740481C1C}">
                <a14:useLocalDpi xmlns:a14="http://schemas.microsoft.com/office/drawing/2010/main" val="0"/>
              </a:ext>
            </a:extLst>
          </a:blip>
          <a:srcRect l="7575" t="25303" r="50871" b="7558"/>
          <a:stretch/>
        </p:blipFill>
        <p:spPr bwMode="auto">
          <a:xfrm>
            <a:off x="3460237" y="1716577"/>
            <a:ext cx="5539105" cy="50342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17812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A850E-1451-4562-B707-F8976010CF04}"/>
              </a:ext>
            </a:extLst>
          </p:cNvPr>
          <p:cNvSpPr>
            <a:spLocks noGrp="1"/>
          </p:cNvSpPr>
          <p:nvPr>
            <p:ph type="title"/>
          </p:nvPr>
        </p:nvSpPr>
        <p:spPr/>
        <p:txBody>
          <a:bodyPr>
            <a:normAutofit/>
          </a:bodyPr>
          <a:lstStyle/>
          <a:p>
            <a:r>
              <a:rPr lang="en-IN" sz="3200" b="1" dirty="0"/>
              <a:t>Evaluation</a:t>
            </a:r>
            <a:br>
              <a:rPr lang="en-US" sz="3200" dirty="0"/>
            </a:br>
            <a:endParaRPr lang="en-US" sz="3200" dirty="0"/>
          </a:p>
        </p:txBody>
      </p:sp>
      <p:sp>
        <p:nvSpPr>
          <p:cNvPr id="4" name="Text Placeholder 3">
            <a:extLst>
              <a:ext uri="{FF2B5EF4-FFF2-40B4-BE49-F238E27FC236}">
                <a16:creationId xmlns:a16="http://schemas.microsoft.com/office/drawing/2014/main" id="{078CCA1C-C1D2-4FF8-8AC0-D107BD43BA3E}"/>
              </a:ext>
            </a:extLst>
          </p:cNvPr>
          <p:cNvSpPr>
            <a:spLocks noGrp="1"/>
          </p:cNvSpPr>
          <p:nvPr>
            <p:ph type="body" sz="half" idx="2"/>
          </p:nvPr>
        </p:nvSpPr>
        <p:spPr/>
        <p:txBody>
          <a:bodyPr>
            <a:normAutofit fontScale="85000" lnSpcReduction="20000"/>
          </a:bodyPr>
          <a:lstStyle/>
          <a:p>
            <a:r>
              <a:rPr lang="en-IN" sz="2200" dirty="0"/>
              <a:t>The evaluation metric which we are going to use for our predictive model is Root Mean Square Error (RMSE) value. RMSE is a quadratic scoring rule that also measures the average magnitude of the error. It’s the square root of the average of squared differences between prediction and actual observation.</a:t>
            </a:r>
            <a:endParaRPr lang="en-US" sz="2200" dirty="0"/>
          </a:p>
          <a:p>
            <a:endParaRPr lang="en-US" dirty="0"/>
          </a:p>
        </p:txBody>
      </p:sp>
      <p:sp>
        <p:nvSpPr>
          <p:cNvPr id="7" name="Content Placeholder 6">
            <a:extLst>
              <a:ext uri="{FF2B5EF4-FFF2-40B4-BE49-F238E27FC236}">
                <a16:creationId xmlns:a16="http://schemas.microsoft.com/office/drawing/2014/main" id="{0E04B922-E87F-4397-92B1-977722755AC6}"/>
              </a:ext>
            </a:extLst>
          </p:cNvPr>
          <p:cNvSpPr>
            <a:spLocks noGrp="1"/>
          </p:cNvSpPr>
          <p:nvPr>
            <p:ph idx="1"/>
          </p:nvPr>
        </p:nvSpPr>
        <p:spPr/>
        <p:txBody>
          <a:bodyPr/>
          <a:lstStyle/>
          <a:p>
            <a:r>
              <a:rPr lang="en-IN" sz="1800" dirty="0"/>
              <a:t>The image below shows us the Performance of our model based on RMSE score.  The RMSE score of our Gradient Boosted Model is 374.889.</a:t>
            </a:r>
            <a:endParaRPr lang="en-US" sz="1800" dirty="0"/>
          </a:p>
          <a:p>
            <a:endParaRPr lang="en-US" dirty="0"/>
          </a:p>
        </p:txBody>
      </p:sp>
      <p:pic>
        <p:nvPicPr>
          <p:cNvPr id="8" name="Picture 7">
            <a:extLst>
              <a:ext uri="{FF2B5EF4-FFF2-40B4-BE49-F238E27FC236}">
                <a16:creationId xmlns:a16="http://schemas.microsoft.com/office/drawing/2014/main" id="{5B1407A7-4E9E-4065-AAFA-CBFA7469187B}"/>
              </a:ext>
            </a:extLst>
          </p:cNvPr>
          <p:cNvPicPr/>
          <p:nvPr/>
        </p:nvPicPr>
        <p:blipFill rotWithShape="1">
          <a:blip r:embed="rId2" cstate="print">
            <a:extLst>
              <a:ext uri="{28A0092B-C50C-407E-A947-70E740481C1C}">
                <a14:useLocalDpi xmlns:a14="http://schemas.microsoft.com/office/drawing/2010/main" val="0"/>
              </a:ext>
            </a:extLst>
          </a:blip>
          <a:srcRect l="-133" t="11346" r="20762" b="7583"/>
          <a:stretch/>
        </p:blipFill>
        <p:spPr bwMode="auto">
          <a:xfrm>
            <a:off x="3124200" y="2209800"/>
            <a:ext cx="5791200" cy="39166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77134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E70FF-758A-4A0F-A351-7AB6DCE31FC9}"/>
              </a:ext>
            </a:extLst>
          </p:cNvPr>
          <p:cNvSpPr>
            <a:spLocks noGrp="1"/>
          </p:cNvSpPr>
          <p:nvPr>
            <p:ph type="title"/>
          </p:nvPr>
        </p:nvSpPr>
        <p:spPr>
          <a:xfrm>
            <a:off x="822960" y="286603"/>
            <a:ext cx="7543800" cy="1450757"/>
          </a:xfrm>
        </p:spPr>
        <p:txBody>
          <a:bodyPr>
            <a:normAutofit/>
          </a:bodyPr>
          <a:lstStyle/>
          <a:p>
            <a:r>
              <a:rPr lang="en-US" sz="3200" b="1" dirty="0"/>
              <a:t>Deployment</a:t>
            </a:r>
          </a:p>
        </p:txBody>
      </p:sp>
      <p:sp>
        <p:nvSpPr>
          <p:cNvPr id="3" name="Content Placeholder 2">
            <a:extLst>
              <a:ext uri="{FF2B5EF4-FFF2-40B4-BE49-F238E27FC236}">
                <a16:creationId xmlns:a16="http://schemas.microsoft.com/office/drawing/2014/main" id="{89256CD9-4E05-4C8D-A952-D28F318CC4D8}"/>
              </a:ext>
            </a:extLst>
          </p:cNvPr>
          <p:cNvSpPr>
            <a:spLocks noGrp="1"/>
          </p:cNvSpPr>
          <p:nvPr>
            <p:ph idx="1"/>
          </p:nvPr>
        </p:nvSpPr>
        <p:spPr>
          <a:xfrm>
            <a:off x="822958" y="1905000"/>
            <a:ext cx="5120641" cy="3964094"/>
          </a:xfrm>
        </p:spPr>
        <p:txBody>
          <a:bodyPr>
            <a:normAutofit/>
          </a:bodyPr>
          <a:lstStyle/>
          <a:p>
            <a:endParaRPr lang="en-US" sz="1800" u="sng" dirty="0">
              <a:hlinkClick r:id="rId2">
                <a:extLst>
                  <a:ext uri="{A12FA001-AC4F-418D-AE19-62706E023703}">
                    <ahyp:hlinkClr xmlns:ahyp="http://schemas.microsoft.com/office/drawing/2018/hyperlinkcolor" val="tx"/>
                  </a:ext>
                </a:extLst>
              </a:hlinkClick>
            </a:endParaRPr>
          </a:p>
          <a:p>
            <a:r>
              <a:rPr lang="en-US" sz="1800" dirty="0"/>
              <a:t>Our model is converted to PMML standard. PMML stands for "Predictive Model Markup Language".</a:t>
            </a:r>
          </a:p>
          <a:p>
            <a:r>
              <a:rPr lang="en-US" sz="1800" dirty="0"/>
              <a:t>A PMML file may contain a myriad of data transformations (pre- and post-processing) as well as one or more predictive models.</a:t>
            </a:r>
          </a:p>
          <a:p>
            <a:r>
              <a:rPr lang="en-US" sz="1800" dirty="0"/>
              <a:t>PMML is a standard for data mining models and is understood by many databases. This way it can be applied on a regular basis on huge amount of data.  </a:t>
            </a:r>
          </a:p>
        </p:txBody>
      </p:sp>
      <p:pic>
        <p:nvPicPr>
          <p:cNvPr id="7" name="Graphic 6" descr="Deploy">
            <a:extLst>
              <a:ext uri="{FF2B5EF4-FFF2-40B4-BE49-F238E27FC236}">
                <a16:creationId xmlns:a16="http://schemas.microsoft.com/office/drawing/2014/main" id="{8B8A3059-537A-4889-9278-F547DC5E8D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15427" y="2476158"/>
            <a:ext cx="2351332" cy="2351332"/>
          </a:xfrm>
          <a:prstGeom prst="rect">
            <a:avLst/>
          </a:prstGeom>
        </p:spPr>
      </p:pic>
    </p:spTree>
    <p:extLst>
      <p:ext uri="{BB962C8B-B14F-4D97-AF65-F5344CB8AC3E}">
        <p14:creationId xmlns:p14="http://schemas.microsoft.com/office/powerpoint/2010/main" val="411286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99373FF-C78A-430B-A246-6048999CE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BE70FF-758A-4A0F-A351-7AB6DCE31FC9}"/>
              </a:ext>
            </a:extLst>
          </p:cNvPr>
          <p:cNvSpPr>
            <a:spLocks noGrp="1"/>
          </p:cNvSpPr>
          <p:nvPr>
            <p:ph type="title"/>
          </p:nvPr>
        </p:nvSpPr>
        <p:spPr>
          <a:xfrm>
            <a:off x="3527682" y="634946"/>
            <a:ext cx="5134625" cy="1450757"/>
          </a:xfrm>
        </p:spPr>
        <p:txBody>
          <a:bodyPr>
            <a:normAutofit/>
          </a:bodyPr>
          <a:lstStyle/>
          <a:p>
            <a:r>
              <a:rPr lang="en-US" b="1"/>
              <a:t>Deployment</a:t>
            </a:r>
          </a:p>
        </p:txBody>
      </p:sp>
      <p:pic>
        <p:nvPicPr>
          <p:cNvPr id="5" name="Picture 4">
            <a:extLst>
              <a:ext uri="{FF2B5EF4-FFF2-40B4-BE49-F238E27FC236}">
                <a16:creationId xmlns:a16="http://schemas.microsoft.com/office/drawing/2014/main" id="{0F8AF718-CF0C-479E-9070-69D58468CD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878" y="620721"/>
            <a:ext cx="1583926" cy="1583926"/>
          </a:xfrm>
          <a:prstGeom prst="rect">
            <a:avLst/>
          </a:prstGeom>
        </p:spPr>
      </p:pic>
      <p:cxnSp>
        <p:nvCxnSpPr>
          <p:cNvPr id="33" name="Straight Connector 32">
            <a:extLst>
              <a:ext uri="{FF2B5EF4-FFF2-40B4-BE49-F238E27FC236}">
                <a16:creationId xmlns:a16="http://schemas.microsoft.com/office/drawing/2014/main" id="{03EBB925-FEC3-4CD5-9271-3D75EBB532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07329" y="2086188"/>
            <a:ext cx="43891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E1AB3D26-13DA-46AE-8557-C97549E186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342" y="2349517"/>
            <a:ext cx="1599923" cy="1599923"/>
          </a:xfrm>
          <a:prstGeom prst="rect">
            <a:avLst/>
          </a:prstGeom>
        </p:spPr>
      </p:pic>
      <p:pic>
        <p:nvPicPr>
          <p:cNvPr id="6" name="Picture 5">
            <a:extLst>
              <a:ext uri="{FF2B5EF4-FFF2-40B4-BE49-F238E27FC236}">
                <a16:creationId xmlns:a16="http://schemas.microsoft.com/office/drawing/2014/main" id="{7B398313-A3B4-40F0-B189-2AEB7BF7B7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5798" y="4110309"/>
            <a:ext cx="2585011" cy="1092167"/>
          </a:xfrm>
          <a:prstGeom prst="rect">
            <a:avLst/>
          </a:prstGeom>
        </p:spPr>
      </p:pic>
      <p:sp>
        <p:nvSpPr>
          <p:cNvPr id="3" name="Content Placeholder 2">
            <a:extLst>
              <a:ext uri="{FF2B5EF4-FFF2-40B4-BE49-F238E27FC236}">
                <a16:creationId xmlns:a16="http://schemas.microsoft.com/office/drawing/2014/main" id="{89256CD9-4E05-4C8D-A952-D28F318CC4D8}"/>
              </a:ext>
            </a:extLst>
          </p:cNvPr>
          <p:cNvSpPr>
            <a:spLocks noGrp="1"/>
          </p:cNvSpPr>
          <p:nvPr>
            <p:ph idx="1"/>
          </p:nvPr>
        </p:nvSpPr>
        <p:spPr>
          <a:xfrm>
            <a:off x="3526310" y="2198914"/>
            <a:ext cx="5135997" cy="3670180"/>
          </a:xfrm>
        </p:spPr>
        <p:txBody>
          <a:bodyPr>
            <a:normAutofit/>
          </a:bodyPr>
          <a:lstStyle/>
          <a:p>
            <a:endParaRPr lang="en-US" u="sng" dirty="0">
              <a:hlinkClick r:id="rId5">
                <a:extLst>
                  <a:ext uri="{A12FA001-AC4F-418D-AE19-62706E023703}">
                    <ahyp:hlinkClr xmlns:ahyp="http://schemas.microsoft.com/office/drawing/2018/hyperlinkcolor" val="tx"/>
                  </a:ext>
                </a:extLst>
              </a:hlinkClick>
            </a:endParaRPr>
          </a:p>
          <a:p>
            <a:r>
              <a:rPr lang="en-US" b="1" dirty="0"/>
              <a:t>Applications of the Model</a:t>
            </a:r>
            <a:endParaRPr lang="en-US" dirty="0"/>
          </a:p>
          <a:p>
            <a:r>
              <a:rPr lang="en-US" dirty="0"/>
              <a:t>The predictive model built can be used by ride hailing companies such as Uber, </a:t>
            </a:r>
            <a:r>
              <a:rPr lang="en-US" dirty="0" err="1"/>
              <a:t>myTaxi</a:t>
            </a:r>
            <a:r>
              <a:rPr lang="en-US" dirty="0"/>
              <a:t>, Ola, DIDI, etc., for predicting the taxi trip duration and improving the efficiency of Electronic Taxi Dispatching Systems which will decrease time loss and increase the profits.</a:t>
            </a:r>
          </a:p>
        </p:txBody>
      </p:sp>
      <p:sp>
        <p:nvSpPr>
          <p:cNvPr id="35" name="Rectangle 34">
            <a:extLst>
              <a:ext uri="{FF2B5EF4-FFF2-40B4-BE49-F238E27FC236}">
                <a16:creationId xmlns:a16="http://schemas.microsoft.com/office/drawing/2014/main" id="{109B2863-A1A5-4050-8DE8-9BC0AD47F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F1F76955-21E0-4116-A6AA-19DB89B503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52401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FBB112-D148-4090-BA95-DB8B51DA7B36}"/>
              </a:ext>
            </a:extLst>
          </p:cNvPr>
          <p:cNvSpPr>
            <a:spLocks noGrp="1"/>
          </p:cNvSpPr>
          <p:nvPr>
            <p:ph type="title"/>
          </p:nvPr>
        </p:nvSpPr>
        <p:spPr>
          <a:xfrm>
            <a:off x="4808763" y="634946"/>
            <a:ext cx="3845379" cy="1450757"/>
          </a:xfrm>
        </p:spPr>
        <p:txBody>
          <a:bodyPr>
            <a:normAutofit/>
          </a:bodyPr>
          <a:lstStyle/>
          <a:p>
            <a:r>
              <a:rPr lang="en-US" b="1"/>
              <a:t> Conclusion</a:t>
            </a:r>
          </a:p>
        </p:txBody>
      </p:sp>
      <p:pic>
        <p:nvPicPr>
          <p:cNvPr id="7" name="Graphic 6" descr="Upward trend">
            <a:extLst>
              <a:ext uri="{FF2B5EF4-FFF2-40B4-BE49-F238E27FC236}">
                <a16:creationId xmlns:a16="http://schemas.microsoft.com/office/drawing/2014/main" id="{AF696540-31BA-4E6C-AEB3-01E0D25F78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2394" y="1224619"/>
            <a:ext cx="4088720" cy="4088720"/>
          </a:xfrm>
          <a:prstGeom prst="rect">
            <a:avLst/>
          </a:prstGeom>
        </p:spPr>
      </p:pic>
      <p:cxnSp>
        <p:nvCxnSpPr>
          <p:cNvPr id="12" name="Straight Connector 11">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2FA9917-EC5F-4C6A-893D-C5D2DF7A3FDD}"/>
              </a:ext>
            </a:extLst>
          </p:cNvPr>
          <p:cNvSpPr>
            <a:spLocks noGrp="1"/>
          </p:cNvSpPr>
          <p:nvPr>
            <p:ph idx="1"/>
          </p:nvPr>
        </p:nvSpPr>
        <p:spPr>
          <a:xfrm>
            <a:off x="4808763" y="2198914"/>
            <a:ext cx="3845379" cy="3670180"/>
          </a:xfrm>
        </p:spPr>
        <p:txBody>
          <a:bodyPr>
            <a:normAutofit/>
          </a:bodyPr>
          <a:lstStyle/>
          <a:p>
            <a:endParaRPr lang="en-US" dirty="0"/>
          </a:p>
          <a:p>
            <a:r>
              <a:rPr lang="en-US" dirty="0"/>
              <a:t>Using Gradient Boosted Model is going to improve the efficiency of Electronic Taxi Dispatching Systems</a:t>
            </a:r>
            <a:r>
              <a:rPr lang="en-US"/>
              <a:t>. </a:t>
            </a:r>
          </a:p>
          <a:p>
            <a:r>
              <a:rPr lang="en-US"/>
              <a:t>Taxi </a:t>
            </a:r>
            <a:r>
              <a:rPr lang="en-US" dirty="0"/>
              <a:t>companies will be able to serve more customers with less taxies and drivers by minimizing taxies free time which will lead to efficiency and profits increment.  </a:t>
            </a:r>
          </a:p>
          <a:p>
            <a:endParaRPr lang="en-US" dirty="0"/>
          </a:p>
          <a:p>
            <a:endParaRPr lang="en-US" dirty="0"/>
          </a:p>
        </p:txBody>
      </p:sp>
      <p:sp>
        <p:nvSpPr>
          <p:cNvPr id="14" name="Rectangle 13">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87799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4ACD-6BA7-42E2-A1E8-C8A549DDCCA6}"/>
              </a:ext>
            </a:extLst>
          </p:cNvPr>
          <p:cNvSpPr>
            <a:spLocks noGrp="1"/>
          </p:cNvSpPr>
          <p:nvPr>
            <p:ph type="title"/>
          </p:nvPr>
        </p:nvSpPr>
        <p:spPr>
          <a:xfrm>
            <a:off x="822960" y="286603"/>
            <a:ext cx="7543800" cy="1450757"/>
          </a:xfrm>
        </p:spPr>
        <p:txBody>
          <a:bodyPr>
            <a:normAutofit/>
          </a:bodyPr>
          <a:lstStyle/>
          <a:p>
            <a:r>
              <a:rPr lang="en-US" b="1" dirty="0"/>
              <a:t>Business Understanding </a:t>
            </a:r>
            <a:br>
              <a:rPr lang="en-US" dirty="0"/>
            </a:br>
            <a:endParaRPr lang="en-US" dirty="0"/>
          </a:p>
        </p:txBody>
      </p:sp>
      <p:graphicFrame>
        <p:nvGraphicFramePr>
          <p:cNvPr id="5" name="Content Placeholder 2">
            <a:extLst>
              <a:ext uri="{FF2B5EF4-FFF2-40B4-BE49-F238E27FC236}">
                <a16:creationId xmlns:a16="http://schemas.microsoft.com/office/drawing/2014/main" id="{B020C019-0DF3-4FE9-B970-39BCC89282BD}"/>
              </a:ext>
            </a:extLst>
          </p:cNvPr>
          <p:cNvGraphicFramePr>
            <a:graphicFrameLocks noGrp="1"/>
          </p:cNvGraphicFramePr>
          <p:nvPr>
            <p:ph idx="1"/>
            <p:extLst>
              <p:ext uri="{D42A27DB-BD31-4B8C-83A1-F6EECF244321}">
                <p14:modId xmlns:p14="http://schemas.microsoft.com/office/powerpoint/2010/main" val="1409832482"/>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0087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10FA313-C4C8-492B-9403-EAFF8C4DF3F8}"/>
              </a:ext>
            </a:extLst>
          </p:cNvPr>
          <p:cNvSpPr>
            <a:spLocks noGrp="1"/>
          </p:cNvSpPr>
          <p:nvPr>
            <p:ph type="title"/>
          </p:nvPr>
        </p:nvSpPr>
        <p:spPr>
          <a:xfrm>
            <a:off x="369277" y="516835"/>
            <a:ext cx="2313633" cy="5772840"/>
          </a:xfrm>
        </p:spPr>
        <p:txBody>
          <a:bodyPr anchor="ctr">
            <a:normAutofit/>
          </a:bodyPr>
          <a:lstStyle/>
          <a:p>
            <a:r>
              <a:rPr lang="en-US" sz="2900" b="1">
                <a:solidFill>
                  <a:srgbClr val="FFFFFF"/>
                </a:solidFill>
              </a:rPr>
              <a:t>Business Understanding</a:t>
            </a:r>
            <a:endParaRPr lang="en-US" sz="2900">
              <a:solidFill>
                <a:srgbClr val="FFFFFF"/>
              </a:solidFill>
            </a:endParaRPr>
          </a:p>
        </p:txBody>
      </p:sp>
      <p:sp>
        <p:nvSpPr>
          <p:cNvPr id="29" name="Rectangle 28">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2" name="Content Placeholder 2">
            <a:extLst>
              <a:ext uri="{FF2B5EF4-FFF2-40B4-BE49-F238E27FC236}">
                <a16:creationId xmlns:a16="http://schemas.microsoft.com/office/drawing/2014/main" id="{77B849FC-4F36-4AA4-9BFF-783C72B56946}"/>
              </a:ext>
            </a:extLst>
          </p:cNvPr>
          <p:cNvGraphicFramePr>
            <a:graphicFrameLocks noGrp="1"/>
          </p:cNvGraphicFramePr>
          <p:nvPr>
            <p:ph idx="1"/>
            <p:extLst>
              <p:ext uri="{D42A27DB-BD31-4B8C-83A1-F6EECF244321}">
                <p14:modId xmlns:p14="http://schemas.microsoft.com/office/powerpoint/2010/main" val="2857696699"/>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6915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6B16355-27FB-445B-B646-02AB73637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0255FA-D694-4F9F-B153-6EBF4F1621BD}"/>
              </a:ext>
            </a:extLst>
          </p:cNvPr>
          <p:cNvSpPr>
            <a:spLocks noGrp="1"/>
          </p:cNvSpPr>
          <p:nvPr>
            <p:ph type="title"/>
          </p:nvPr>
        </p:nvSpPr>
        <p:spPr>
          <a:xfrm>
            <a:off x="6132909" y="634946"/>
            <a:ext cx="2529396" cy="5055904"/>
          </a:xfrm>
        </p:spPr>
        <p:txBody>
          <a:bodyPr anchor="ctr">
            <a:normAutofit/>
          </a:bodyPr>
          <a:lstStyle/>
          <a:p>
            <a:r>
              <a:rPr lang="en-US" sz="3000" b="1"/>
              <a:t>Business Understanding</a:t>
            </a:r>
            <a:endParaRPr lang="en-US" sz="3000"/>
          </a:p>
        </p:txBody>
      </p:sp>
      <p:cxnSp>
        <p:nvCxnSpPr>
          <p:cNvPr id="21" name="Straight Connector 20">
            <a:extLst>
              <a:ext uri="{FF2B5EF4-FFF2-40B4-BE49-F238E27FC236}">
                <a16:creationId xmlns:a16="http://schemas.microsoft.com/office/drawing/2014/main" id="{06DA680F-F6AC-453E-A8BF-C5BDED2851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92733" y="1791298"/>
            <a:ext cx="0" cy="274320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6B3BF2E5-C3AB-441F-A430-491119C56D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a:extLst>
              <a:ext uri="{FF2B5EF4-FFF2-40B4-BE49-F238E27FC236}">
                <a16:creationId xmlns:a16="http://schemas.microsoft.com/office/drawing/2014/main" id="{DD07C90B-B81A-473B-8919-CA924E61FF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6E12FA19-0681-4AE6-8456-76A69A854F39}"/>
              </a:ext>
            </a:extLst>
          </p:cNvPr>
          <p:cNvGraphicFramePr>
            <a:graphicFrameLocks noGrp="1"/>
          </p:cNvGraphicFramePr>
          <p:nvPr>
            <p:ph idx="1"/>
            <p:extLst>
              <p:ext uri="{D42A27DB-BD31-4B8C-83A1-F6EECF244321}">
                <p14:modId xmlns:p14="http://schemas.microsoft.com/office/powerpoint/2010/main" val="3156310881"/>
              </p:ext>
            </p:extLst>
          </p:nvPr>
        </p:nvGraphicFramePr>
        <p:xfrm>
          <a:off x="475059" y="639763"/>
          <a:ext cx="5182791"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9606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CCE6F-BD5C-421F-B93E-9B6F16D6367E}"/>
              </a:ext>
            </a:extLst>
          </p:cNvPr>
          <p:cNvSpPr>
            <a:spLocks noGrp="1"/>
          </p:cNvSpPr>
          <p:nvPr>
            <p:ph type="title"/>
          </p:nvPr>
        </p:nvSpPr>
        <p:spPr>
          <a:xfrm>
            <a:off x="342900" y="304800"/>
            <a:ext cx="2400300" cy="1828800"/>
          </a:xfrm>
        </p:spPr>
        <p:txBody>
          <a:bodyPr>
            <a:normAutofit/>
          </a:bodyPr>
          <a:lstStyle/>
          <a:p>
            <a:r>
              <a:rPr lang="en-US" sz="2800" b="1" dirty="0"/>
              <a:t>Business Understanding</a:t>
            </a:r>
          </a:p>
        </p:txBody>
      </p:sp>
      <p:pic>
        <p:nvPicPr>
          <p:cNvPr id="4" name="MyTaxi">
            <a:hlinkClick r:id="" action="ppaction://media"/>
            <a:extLst>
              <a:ext uri="{FF2B5EF4-FFF2-40B4-BE49-F238E27FC236}">
                <a16:creationId xmlns:a16="http://schemas.microsoft.com/office/drawing/2014/main" id="{1A4BFB89-63C0-4F40-BEE5-C5B8B0FB1B6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419600" y="129924"/>
            <a:ext cx="3581400" cy="6366932"/>
          </a:xfrm>
        </p:spPr>
      </p:pic>
      <p:sp>
        <p:nvSpPr>
          <p:cNvPr id="5" name="Text Placeholder 4">
            <a:extLst>
              <a:ext uri="{FF2B5EF4-FFF2-40B4-BE49-F238E27FC236}">
                <a16:creationId xmlns:a16="http://schemas.microsoft.com/office/drawing/2014/main" id="{51934D2E-0108-4844-9D47-DFEDA598D409}"/>
              </a:ext>
            </a:extLst>
          </p:cNvPr>
          <p:cNvSpPr>
            <a:spLocks noGrp="1"/>
          </p:cNvSpPr>
          <p:nvPr>
            <p:ph type="body" sz="half" idx="2"/>
          </p:nvPr>
        </p:nvSpPr>
        <p:spPr/>
        <p:txBody>
          <a:bodyPr/>
          <a:lstStyle/>
          <a:p>
            <a:r>
              <a:rPr lang="en-US" dirty="0"/>
              <a:t>An Example showing taxi order for Later  trips using </a:t>
            </a:r>
            <a:r>
              <a:rPr lang="en-US" dirty="0" err="1"/>
              <a:t>Mytaxi</a:t>
            </a:r>
            <a:r>
              <a:rPr lang="en-US" dirty="0"/>
              <a:t> Mobile application</a:t>
            </a:r>
          </a:p>
        </p:txBody>
      </p:sp>
    </p:spTree>
    <p:extLst>
      <p:ext uri="{BB962C8B-B14F-4D97-AF65-F5344CB8AC3E}">
        <p14:creationId xmlns:p14="http://schemas.microsoft.com/office/powerpoint/2010/main" val="77867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BE024CD-4EF5-4880-96D3-E166F40AD42F}"/>
              </a:ext>
            </a:extLst>
          </p:cNvPr>
          <p:cNvSpPr>
            <a:spLocks noGrp="1"/>
          </p:cNvSpPr>
          <p:nvPr>
            <p:ph type="title"/>
          </p:nvPr>
        </p:nvSpPr>
        <p:spPr>
          <a:xfrm>
            <a:off x="4808763" y="609602"/>
            <a:ext cx="3954237" cy="1476101"/>
          </a:xfrm>
        </p:spPr>
        <p:txBody>
          <a:bodyPr>
            <a:normAutofit/>
          </a:bodyPr>
          <a:lstStyle/>
          <a:p>
            <a:r>
              <a:rPr lang="en-US" sz="3200" b="1" dirty="0">
                <a:solidFill>
                  <a:schemeClr val="tx1"/>
                </a:solidFill>
              </a:rPr>
              <a:t>Data Understanding </a:t>
            </a:r>
            <a:br>
              <a:rPr lang="en-US" sz="3200" dirty="0">
                <a:solidFill>
                  <a:schemeClr val="tx1"/>
                </a:solidFill>
              </a:rPr>
            </a:br>
            <a:endParaRPr lang="en-US" sz="3200" dirty="0">
              <a:solidFill>
                <a:schemeClr val="tx1"/>
              </a:solidFill>
            </a:endParaRPr>
          </a:p>
        </p:txBody>
      </p:sp>
      <p:pic>
        <p:nvPicPr>
          <p:cNvPr id="19" name="Graphic 18" descr="TaxiOutline">
            <a:extLst>
              <a:ext uri="{FF2B5EF4-FFF2-40B4-BE49-F238E27FC236}">
                <a16:creationId xmlns:a16="http://schemas.microsoft.com/office/drawing/2014/main" id="{8BC39DAD-D420-44CC-A76B-266C4E34B8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2394" y="1224619"/>
            <a:ext cx="4088720" cy="4088720"/>
          </a:xfrm>
          <a:prstGeom prst="rect">
            <a:avLst/>
          </a:prstGeom>
        </p:spPr>
      </p:pic>
      <p:cxnSp>
        <p:nvCxnSpPr>
          <p:cNvPr id="24" name="Straight Connector 23">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08763" y="2086188"/>
            <a:ext cx="356160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2F388DB6-5F26-42FC-AC8D-3413DCC0CA50}"/>
              </a:ext>
            </a:extLst>
          </p:cNvPr>
          <p:cNvSpPr>
            <a:spLocks noGrp="1"/>
          </p:cNvSpPr>
          <p:nvPr>
            <p:ph idx="1"/>
          </p:nvPr>
        </p:nvSpPr>
        <p:spPr>
          <a:xfrm>
            <a:off x="4808763" y="2198914"/>
            <a:ext cx="3845379" cy="3670180"/>
          </a:xfrm>
        </p:spPr>
        <p:txBody>
          <a:bodyPr>
            <a:normAutofit/>
          </a:bodyPr>
          <a:lstStyle/>
          <a:p>
            <a:pPr marL="0" indent="0">
              <a:buNone/>
            </a:pPr>
            <a:r>
              <a:rPr lang="en-IN" sz="1800" dirty="0"/>
              <a:t>The dataset is taken from Kaggle’s “NEW YORK CITY TAXI TRIP DURATION” Competition. </a:t>
            </a:r>
          </a:p>
          <a:p>
            <a:endParaRPr lang="en-IN" sz="1800" dirty="0"/>
          </a:p>
          <a:p>
            <a:r>
              <a:rPr lang="en-IN" sz="1800" dirty="0"/>
              <a:t>The dataset comes in the shape of 1.4 million observations and 11 features. Each row contains information of one taxi trip. </a:t>
            </a:r>
          </a:p>
          <a:p>
            <a:endParaRPr lang="en-US" sz="1800" dirty="0"/>
          </a:p>
        </p:txBody>
      </p:sp>
      <p:sp>
        <p:nvSpPr>
          <p:cNvPr id="26" name="Rectangle 25">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09119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981A62-C4DB-42EF-AE35-5A95A45B265C}"/>
              </a:ext>
            </a:extLst>
          </p:cNvPr>
          <p:cNvSpPr>
            <a:spLocks noGrp="1"/>
          </p:cNvSpPr>
          <p:nvPr>
            <p:ph type="title"/>
          </p:nvPr>
        </p:nvSpPr>
        <p:spPr>
          <a:xfrm>
            <a:off x="342900" y="594359"/>
            <a:ext cx="2628900" cy="1386841"/>
          </a:xfrm>
        </p:spPr>
        <p:txBody>
          <a:bodyPr>
            <a:normAutofit fontScale="90000"/>
          </a:bodyPr>
          <a:lstStyle/>
          <a:p>
            <a:r>
              <a:rPr lang="en-US" b="1" dirty="0"/>
              <a:t>Data Understanding</a:t>
            </a:r>
          </a:p>
        </p:txBody>
      </p:sp>
      <p:sp>
        <p:nvSpPr>
          <p:cNvPr id="5" name="Content Placeholder 4">
            <a:extLst>
              <a:ext uri="{FF2B5EF4-FFF2-40B4-BE49-F238E27FC236}">
                <a16:creationId xmlns:a16="http://schemas.microsoft.com/office/drawing/2014/main" id="{2190640E-4DB5-4821-A7D3-861CFF287A96}"/>
              </a:ext>
            </a:extLst>
          </p:cNvPr>
          <p:cNvSpPr>
            <a:spLocks noGrp="1"/>
          </p:cNvSpPr>
          <p:nvPr>
            <p:ph idx="1"/>
          </p:nvPr>
        </p:nvSpPr>
        <p:spPr/>
        <p:txBody>
          <a:bodyPr>
            <a:normAutofit fontScale="85000" lnSpcReduction="10000"/>
          </a:bodyPr>
          <a:lstStyle/>
          <a:p>
            <a:pPr fontAlgn="base"/>
            <a:r>
              <a:rPr lang="en-IN" sz="1600" dirty="0"/>
              <a:t>The dataset has 11 variables, out of which </a:t>
            </a:r>
            <a:r>
              <a:rPr lang="en-IN" sz="1600" b="1" dirty="0"/>
              <a:t>“</a:t>
            </a:r>
            <a:r>
              <a:rPr lang="en-IN" sz="1600" b="1" dirty="0" err="1"/>
              <a:t>trip_duration</a:t>
            </a:r>
            <a:r>
              <a:rPr lang="en-IN" sz="1600" b="1" dirty="0"/>
              <a:t>”</a:t>
            </a:r>
            <a:r>
              <a:rPr lang="en-IN" sz="1600" dirty="0"/>
              <a:t> is the independent/target variable.</a:t>
            </a:r>
            <a:endParaRPr lang="en-IN" sz="1600" b="1" dirty="0"/>
          </a:p>
          <a:p>
            <a:pPr lvl="0" fontAlgn="base"/>
            <a:r>
              <a:rPr lang="en-IN" sz="1600" b="1" dirty="0"/>
              <a:t>id</a:t>
            </a:r>
            <a:r>
              <a:rPr lang="en-IN" sz="1600" dirty="0"/>
              <a:t> - a unique identifier for each trip</a:t>
            </a:r>
            <a:endParaRPr lang="en-US" sz="1600" dirty="0"/>
          </a:p>
          <a:p>
            <a:pPr lvl="0" fontAlgn="base"/>
            <a:r>
              <a:rPr lang="en-IN" sz="1600" b="1" dirty="0" err="1"/>
              <a:t>vendor_id</a:t>
            </a:r>
            <a:r>
              <a:rPr lang="en-IN" sz="1600" dirty="0"/>
              <a:t> - a code indicating the provider associated with the trip record</a:t>
            </a:r>
            <a:endParaRPr lang="en-US" sz="1600" dirty="0"/>
          </a:p>
          <a:p>
            <a:pPr lvl="0" fontAlgn="base"/>
            <a:r>
              <a:rPr lang="en-IN" sz="1600" b="1" dirty="0" err="1"/>
              <a:t>pickup_datetime</a:t>
            </a:r>
            <a:r>
              <a:rPr lang="en-IN" sz="1600" dirty="0"/>
              <a:t> - date and time when the meter was engaged</a:t>
            </a:r>
            <a:endParaRPr lang="en-US" sz="1600" dirty="0"/>
          </a:p>
          <a:p>
            <a:pPr lvl="0" fontAlgn="base"/>
            <a:r>
              <a:rPr lang="en-IN" sz="1600" b="1" dirty="0" err="1"/>
              <a:t>dropoff_datetime</a:t>
            </a:r>
            <a:r>
              <a:rPr lang="en-IN" sz="1600" dirty="0"/>
              <a:t> - date and time when the meter was disengaged</a:t>
            </a:r>
            <a:endParaRPr lang="en-US" sz="1600" dirty="0"/>
          </a:p>
          <a:p>
            <a:pPr lvl="0" fontAlgn="base"/>
            <a:r>
              <a:rPr lang="en-IN" sz="1600" b="1" dirty="0" err="1"/>
              <a:t>passenger_count</a:t>
            </a:r>
            <a:r>
              <a:rPr lang="en-IN" sz="1600" dirty="0"/>
              <a:t> - the number of passengers in the vehicle (driver entered value)</a:t>
            </a:r>
            <a:endParaRPr lang="en-US" sz="1600" dirty="0"/>
          </a:p>
          <a:p>
            <a:pPr lvl="0" fontAlgn="base"/>
            <a:r>
              <a:rPr lang="en-IN" sz="1600" b="1" dirty="0" err="1"/>
              <a:t>pickup_longitude</a:t>
            </a:r>
            <a:r>
              <a:rPr lang="en-IN" sz="1600" dirty="0"/>
              <a:t> - the longitude where the meter was engaged</a:t>
            </a:r>
            <a:endParaRPr lang="en-US" sz="1600" dirty="0"/>
          </a:p>
          <a:p>
            <a:pPr lvl="0" fontAlgn="base"/>
            <a:r>
              <a:rPr lang="en-IN" sz="1600" b="1" dirty="0" err="1"/>
              <a:t>pickup_latitude</a:t>
            </a:r>
            <a:r>
              <a:rPr lang="en-IN" sz="1600" dirty="0"/>
              <a:t> - the latitude where the meter was engaged</a:t>
            </a:r>
            <a:endParaRPr lang="en-US" sz="1600" dirty="0"/>
          </a:p>
          <a:p>
            <a:pPr lvl="0" fontAlgn="base"/>
            <a:r>
              <a:rPr lang="en-IN" sz="1600" b="1" dirty="0" err="1"/>
              <a:t>dropoff_longitude</a:t>
            </a:r>
            <a:r>
              <a:rPr lang="en-IN" sz="1600" dirty="0"/>
              <a:t> - the longitude where the meter was disengaged</a:t>
            </a:r>
            <a:endParaRPr lang="en-US" sz="1600" dirty="0"/>
          </a:p>
          <a:p>
            <a:pPr lvl="0" fontAlgn="base"/>
            <a:r>
              <a:rPr lang="en-IN" sz="1600" b="1" dirty="0" err="1"/>
              <a:t>dropoff_latitude</a:t>
            </a:r>
            <a:r>
              <a:rPr lang="en-IN" sz="1600" dirty="0"/>
              <a:t> - the latitude where the meter was disengaged</a:t>
            </a:r>
            <a:endParaRPr lang="en-US" sz="1600" dirty="0"/>
          </a:p>
          <a:p>
            <a:pPr lvl="0" fontAlgn="base"/>
            <a:r>
              <a:rPr lang="en-IN" sz="1600" b="1" dirty="0" err="1"/>
              <a:t>store_and_fwd_flag</a:t>
            </a:r>
            <a:r>
              <a:rPr lang="en-IN" sz="1600" dirty="0"/>
              <a:t> - This flag indicates whether the trip record was held in vehicle memory before sending to the vendor because the vehicle did not have a connection to the server - Y=store and forward; N=not a store and forward trip</a:t>
            </a:r>
            <a:endParaRPr lang="en-US" sz="1600" dirty="0"/>
          </a:p>
          <a:p>
            <a:pPr lvl="0" fontAlgn="base"/>
            <a:r>
              <a:rPr lang="en-IN" sz="1600" b="1" dirty="0" err="1"/>
              <a:t>trip_duration</a:t>
            </a:r>
            <a:r>
              <a:rPr lang="en-IN" sz="1600" dirty="0"/>
              <a:t> - duration of the trip in seconds</a:t>
            </a:r>
            <a:endParaRPr lang="en-US" sz="1600" dirty="0"/>
          </a:p>
          <a:p>
            <a:endParaRPr lang="en-US" sz="1600" dirty="0"/>
          </a:p>
        </p:txBody>
      </p:sp>
      <p:sp>
        <p:nvSpPr>
          <p:cNvPr id="6" name="Text Placeholder 5">
            <a:extLst>
              <a:ext uri="{FF2B5EF4-FFF2-40B4-BE49-F238E27FC236}">
                <a16:creationId xmlns:a16="http://schemas.microsoft.com/office/drawing/2014/main" id="{B711B26F-32F9-4748-9D6B-9C897390B26E}"/>
              </a:ext>
            </a:extLst>
          </p:cNvPr>
          <p:cNvSpPr>
            <a:spLocks noGrp="1"/>
          </p:cNvSpPr>
          <p:nvPr>
            <p:ph type="body" sz="half" idx="2"/>
          </p:nvPr>
        </p:nvSpPr>
        <p:spPr/>
        <p:txBody>
          <a:bodyPr/>
          <a:lstStyle/>
          <a:p>
            <a:r>
              <a:rPr lang="en-IN" sz="2400" dirty="0"/>
              <a:t>Data Fields</a:t>
            </a:r>
            <a:endParaRPr lang="en-US" sz="2400" dirty="0"/>
          </a:p>
          <a:p>
            <a:endParaRPr lang="en-US" dirty="0"/>
          </a:p>
        </p:txBody>
      </p:sp>
    </p:spTree>
    <p:extLst>
      <p:ext uri="{BB962C8B-B14F-4D97-AF65-F5344CB8AC3E}">
        <p14:creationId xmlns:p14="http://schemas.microsoft.com/office/powerpoint/2010/main" val="3240875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48F11-CBB2-422A-8646-035AE7214103}"/>
              </a:ext>
            </a:extLst>
          </p:cNvPr>
          <p:cNvSpPr>
            <a:spLocks noGrp="1"/>
          </p:cNvSpPr>
          <p:nvPr>
            <p:ph type="title"/>
          </p:nvPr>
        </p:nvSpPr>
        <p:spPr>
          <a:xfrm>
            <a:off x="152400" y="152400"/>
            <a:ext cx="2781300" cy="2286000"/>
          </a:xfrm>
        </p:spPr>
        <p:txBody>
          <a:bodyPr>
            <a:normAutofit/>
          </a:bodyPr>
          <a:lstStyle/>
          <a:p>
            <a:r>
              <a:rPr lang="en-US" sz="3200" b="1" dirty="0"/>
              <a:t>Data Understanding</a:t>
            </a:r>
            <a:endParaRPr lang="en-US" sz="3200" dirty="0"/>
          </a:p>
        </p:txBody>
      </p:sp>
      <p:sp>
        <p:nvSpPr>
          <p:cNvPr id="3" name="Content Placeholder 2">
            <a:extLst>
              <a:ext uri="{FF2B5EF4-FFF2-40B4-BE49-F238E27FC236}">
                <a16:creationId xmlns:a16="http://schemas.microsoft.com/office/drawing/2014/main" id="{DABB8FD3-D465-4478-A1F9-BE8A9A6820AD}"/>
              </a:ext>
            </a:extLst>
          </p:cNvPr>
          <p:cNvSpPr>
            <a:spLocks noGrp="1"/>
          </p:cNvSpPr>
          <p:nvPr>
            <p:ph idx="1"/>
          </p:nvPr>
        </p:nvSpPr>
        <p:spPr/>
        <p:txBody>
          <a:bodyPr>
            <a:normAutofit/>
          </a:bodyPr>
          <a:lstStyle/>
          <a:p>
            <a:r>
              <a:rPr lang="en-IN" sz="1800" dirty="0"/>
              <a:t>The Below bar graph shows us the count of passengers on average for taxi trips. Most of the taxi trips has 1-2 passengers. However, we can see that there are very less trips with more than 6 passengers. Passengers count is important for us as it affects the price of taxi trip and taxi trip duration.</a:t>
            </a:r>
            <a:endParaRPr lang="en-US" sz="1800" dirty="0"/>
          </a:p>
        </p:txBody>
      </p:sp>
      <p:sp>
        <p:nvSpPr>
          <p:cNvPr id="4" name="Text Placeholder 3">
            <a:extLst>
              <a:ext uri="{FF2B5EF4-FFF2-40B4-BE49-F238E27FC236}">
                <a16:creationId xmlns:a16="http://schemas.microsoft.com/office/drawing/2014/main" id="{3A74A17B-D298-40B0-AA77-4B98DE5BCF5F}"/>
              </a:ext>
            </a:extLst>
          </p:cNvPr>
          <p:cNvSpPr>
            <a:spLocks noGrp="1"/>
          </p:cNvSpPr>
          <p:nvPr>
            <p:ph type="body" sz="half" idx="2"/>
          </p:nvPr>
        </p:nvSpPr>
        <p:spPr/>
        <p:txBody>
          <a:bodyPr>
            <a:normAutofit/>
          </a:bodyPr>
          <a:lstStyle/>
          <a:p>
            <a:r>
              <a:rPr lang="en-IN" sz="2400" b="1" spc="-50" dirty="0">
                <a:latin typeface="+mj-lt"/>
                <a:ea typeface="+mj-ea"/>
                <a:cs typeface="+mj-cs"/>
              </a:rPr>
              <a:t>Explanatory Data Analysis</a:t>
            </a:r>
            <a:endParaRPr lang="en-US" sz="2400" b="1" spc="-50" dirty="0">
              <a:latin typeface="+mj-lt"/>
              <a:ea typeface="+mj-ea"/>
              <a:cs typeface="+mj-cs"/>
            </a:endParaRPr>
          </a:p>
          <a:p>
            <a:endParaRPr lang="en-US" sz="1400" dirty="0"/>
          </a:p>
        </p:txBody>
      </p:sp>
      <p:pic>
        <p:nvPicPr>
          <p:cNvPr id="5" name="Picture 4">
            <a:extLst>
              <a:ext uri="{FF2B5EF4-FFF2-40B4-BE49-F238E27FC236}">
                <a16:creationId xmlns:a16="http://schemas.microsoft.com/office/drawing/2014/main" id="{E829E8D6-803E-43CE-8E07-CD5A6906BDBF}"/>
              </a:ext>
            </a:extLst>
          </p:cNvPr>
          <p:cNvPicPr/>
          <p:nvPr/>
        </p:nvPicPr>
        <p:blipFill>
          <a:blip r:embed="rId2">
            <a:extLst>
              <a:ext uri="{28A0092B-C50C-407E-A947-70E740481C1C}">
                <a14:useLocalDpi xmlns:a14="http://schemas.microsoft.com/office/drawing/2010/main" val="0"/>
              </a:ext>
            </a:extLst>
          </a:blip>
          <a:stretch>
            <a:fillRect/>
          </a:stretch>
        </p:blipFill>
        <p:spPr>
          <a:xfrm>
            <a:off x="3962400" y="3124200"/>
            <a:ext cx="4114800" cy="3379124"/>
          </a:xfrm>
          <a:prstGeom prst="rect">
            <a:avLst/>
          </a:prstGeom>
        </p:spPr>
      </p:pic>
    </p:spTree>
    <p:extLst>
      <p:ext uri="{BB962C8B-B14F-4D97-AF65-F5344CB8AC3E}">
        <p14:creationId xmlns:p14="http://schemas.microsoft.com/office/powerpoint/2010/main" val="2271993551"/>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1088</Words>
  <Application>Microsoft Office PowerPoint</Application>
  <PresentationFormat>On-screen Show (4:3)</PresentationFormat>
  <Paragraphs>129</Paragraphs>
  <Slides>29</Slides>
  <Notes>3</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29</vt:i4>
      </vt:variant>
    </vt:vector>
  </HeadingPairs>
  <TitlesOfParts>
    <vt:vector size="32" baseType="lpstr">
      <vt:lpstr>Calibri</vt:lpstr>
      <vt:lpstr>Calibri Light</vt:lpstr>
      <vt:lpstr>Retrospect</vt:lpstr>
      <vt:lpstr>Prediction Of Taxi Trips Duration in New York City Using CRISP-DM Methodology</vt:lpstr>
      <vt:lpstr>OUTLINE </vt:lpstr>
      <vt:lpstr>Business Understanding  </vt:lpstr>
      <vt:lpstr>Business Understanding</vt:lpstr>
      <vt:lpstr>Business Understanding</vt:lpstr>
      <vt:lpstr>Business Understanding</vt:lpstr>
      <vt:lpstr>Data Understanding  </vt:lpstr>
      <vt:lpstr>Data Understanding</vt:lpstr>
      <vt:lpstr>Data Understanding</vt:lpstr>
      <vt:lpstr>Data Understanding</vt:lpstr>
      <vt:lpstr>Data Understanding</vt:lpstr>
      <vt:lpstr>Data Understanding</vt:lpstr>
      <vt:lpstr>Data Understanding</vt:lpstr>
      <vt:lpstr>Data Understanding</vt:lpstr>
      <vt:lpstr>Data preparation </vt:lpstr>
      <vt:lpstr>Data preparation</vt:lpstr>
      <vt:lpstr>Data preparation</vt:lpstr>
      <vt:lpstr>Data preparation</vt:lpstr>
      <vt:lpstr>Data preparation</vt:lpstr>
      <vt:lpstr>Modeling</vt:lpstr>
      <vt:lpstr>Modeling</vt:lpstr>
      <vt:lpstr>Gradient Boosting Algorithm </vt:lpstr>
      <vt:lpstr>Modeling</vt:lpstr>
      <vt:lpstr>Modeling</vt:lpstr>
      <vt:lpstr>Modeling</vt:lpstr>
      <vt:lpstr>Evaluation </vt:lpstr>
      <vt:lpstr>Deployment</vt:lpstr>
      <vt:lpstr>Deployment</vt:lpstr>
      <vt:lpstr>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Prediction Of Taxi Trips Duration in New York City Using CRISP-DM Methodology</dc:title>
  <dc:creator>Mazin Alshregawi</dc:creator>
  <cp:lastModifiedBy>MAYANK GANDHI</cp:lastModifiedBy>
  <cp:revision>2</cp:revision>
  <dcterms:created xsi:type="dcterms:W3CDTF">2019-04-22T14:57:40Z</dcterms:created>
  <dcterms:modified xsi:type="dcterms:W3CDTF">2019-04-22T15:29:26Z</dcterms:modified>
</cp:coreProperties>
</file>